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diagrams/data11.xml" ContentType="application/vnd.openxmlformats-officedocument.drawingml.diagramData+xml"/>
  <Default Extension="wmf" ContentType="image/x-wmf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s/slide139.xml" ContentType="application/vnd.openxmlformats-officedocument.presentationml.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notesSlides/notesSlide11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s/slide129.xml" ContentType="application/vnd.openxmlformats-officedocument.presentationml.slid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3"/>
  </p:notesMasterIdLst>
  <p:sldIdLst>
    <p:sldId id="1188" r:id="rId2"/>
    <p:sldId id="1245" r:id="rId3"/>
    <p:sldId id="1216" r:id="rId4"/>
    <p:sldId id="1187" r:id="rId5"/>
    <p:sldId id="1246" r:id="rId6"/>
    <p:sldId id="1184" r:id="rId7"/>
    <p:sldId id="1227" r:id="rId8"/>
    <p:sldId id="1197" r:id="rId9"/>
    <p:sldId id="1196" r:id="rId10"/>
    <p:sldId id="1185" r:id="rId11"/>
    <p:sldId id="1276" r:id="rId12"/>
    <p:sldId id="1277" r:id="rId13"/>
    <p:sldId id="1186" r:id="rId14"/>
    <p:sldId id="1189" r:id="rId15"/>
    <p:sldId id="1231" r:id="rId16"/>
    <p:sldId id="1232" r:id="rId17"/>
    <p:sldId id="1233" r:id="rId18"/>
    <p:sldId id="1234" r:id="rId19"/>
    <p:sldId id="1235" r:id="rId20"/>
    <p:sldId id="1236" r:id="rId21"/>
    <p:sldId id="1237" r:id="rId22"/>
    <p:sldId id="1238" r:id="rId23"/>
    <p:sldId id="1239" r:id="rId24"/>
    <p:sldId id="1240" r:id="rId25"/>
    <p:sldId id="1241" r:id="rId26"/>
    <p:sldId id="1242" r:id="rId27"/>
    <p:sldId id="1217" r:id="rId28"/>
    <p:sldId id="1218" r:id="rId29"/>
    <p:sldId id="1219" r:id="rId30"/>
    <p:sldId id="1220" r:id="rId31"/>
    <p:sldId id="1221" r:id="rId32"/>
    <p:sldId id="1222" r:id="rId33"/>
    <p:sldId id="1006" r:id="rId34"/>
    <p:sldId id="1010" r:id="rId35"/>
    <p:sldId id="1012" r:id="rId36"/>
    <p:sldId id="1247" r:id="rId37"/>
    <p:sldId id="1248" r:id="rId38"/>
    <p:sldId id="1249" r:id="rId39"/>
    <p:sldId id="1250" r:id="rId40"/>
    <p:sldId id="1013" r:id="rId41"/>
    <p:sldId id="1156" r:id="rId42"/>
    <p:sldId id="1014" r:id="rId43"/>
    <p:sldId id="1016" r:id="rId44"/>
    <p:sldId id="1026" r:id="rId45"/>
    <p:sldId id="1177" r:id="rId46"/>
    <p:sldId id="1038" r:id="rId47"/>
    <p:sldId id="1043" r:id="rId48"/>
    <p:sldId id="1057" r:id="rId49"/>
    <p:sldId id="1058" r:id="rId50"/>
    <p:sldId id="1080" r:id="rId51"/>
    <p:sldId id="1081" r:id="rId52"/>
    <p:sldId id="1154" r:id="rId53"/>
    <p:sldId id="1083" r:id="rId54"/>
    <p:sldId id="1088" r:id="rId55"/>
    <p:sldId id="1089" r:id="rId56"/>
    <p:sldId id="1090" r:id="rId57"/>
    <p:sldId id="1091" r:id="rId58"/>
    <p:sldId id="1092" r:id="rId59"/>
    <p:sldId id="875" r:id="rId60"/>
    <p:sldId id="1275" r:id="rId61"/>
    <p:sldId id="1267" r:id="rId62"/>
    <p:sldId id="1262" r:id="rId63"/>
    <p:sldId id="1266" r:id="rId64"/>
    <p:sldId id="916" r:id="rId65"/>
    <p:sldId id="1251" r:id="rId66"/>
    <p:sldId id="1263" r:id="rId67"/>
    <p:sldId id="1253" r:id="rId68"/>
    <p:sldId id="1254" r:id="rId69"/>
    <p:sldId id="1265" r:id="rId70"/>
    <p:sldId id="1274" r:id="rId71"/>
    <p:sldId id="1273" r:id="rId72"/>
    <p:sldId id="1255" r:id="rId73"/>
    <p:sldId id="1264" r:id="rId74"/>
    <p:sldId id="1256" r:id="rId75"/>
    <p:sldId id="1257" r:id="rId76"/>
    <p:sldId id="1258" r:id="rId77"/>
    <p:sldId id="1259" r:id="rId78"/>
    <p:sldId id="1260" r:id="rId79"/>
    <p:sldId id="1261" r:id="rId80"/>
    <p:sldId id="1243" r:id="rId81"/>
    <p:sldId id="1225" r:id="rId82"/>
    <p:sldId id="1223" r:id="rId83"/>
    <p:sldId id="1226" r:id="rId84"/>
    <p:sldId id="1061" r:id="rId85"/>
    <p:sldId id="1280" r:id="rId86"/>
    <p:sldId id="1062" r:id="rId87"/>
    <p:sldId id="1063" r:id="rId88"/>
    <p:sldId id="1064" r:id="rId89"/>
    <p:sldId id="1065" r:id="rId90"/>
    <p:sldId id="1066" r:id="rId91"/>
    <p:sldId id="1067" r:id="rId92"/>
    <p:sldId id="1068" r:id="rId93"/>
    <p:sldId id="1069" r:id="rId94"/>
    <p:sldId id="1070" r:id="rId95"/>
    <p:sldId id="1072" r:id="rId96"/>
    <p:sldId id="1071" r:id="rId97"/>
    <p:sldId id="1073" r:id="rId98"/>
    <p:sldId id="1074" r:id="rId99"/>
    <p:sldId id="1075" r:id="rId100"/>
    <p:sldId id="1076" r:id="rId101"/>
    <p:sldId id="1228" r:id="rId102"/>
    <p:sldId id="1229" r:id="rId103"/>
    <p:sldId id="1077" r:id="rId104"/>
    <p:sldId id="1078" r:id="rId105"/>
    <p:sldId id="1079" r:id="rId106"/>
    <p:sldId id="1200" r:id="rId107"/>
    <p:sldId id="1199" r:id="rId108"/>
    <p:sldId id="1202" r:id="rId109"/>
    <p:sldId id="1203" r:id="rId110"/>
    <p:sldId id="1204" r:id="rId111"/>
    <p:sldId id="1205" r:id="rId112"/>
    <p:sldId id="1201" r:id="rId113"/>
    <p:sldId id="1268" r:id="rId114"/>
    <p:sldId id="1269" r:id="rId115"/>
    <p:sldId id="1271" r:id="rId116"/>
    <p:sldId id="1270" r:id="rId117"/>
    <p:sldId id="1212" r:id="rId118"/>
    <p:sldId id="1213" r:id="rId119"/>
    <p:sldId id="1206" r:id="rId120"/>
    <p:sldId id="1207" r:id="rId121"/>
    <p:sldId id="1208" r:id="rId122"/>
    <p:sldId id="1209" r:id="rId123"/>
    <p:sldId id="1210" r:id="rId124"/>
    <p:sldId id="1214" r:id="rId125"/>
    <p:sldId id="1215" r:id="rId126"/>
    <p:sldId id="1133" r:id="rId127"/>
    <p:sldId id="1134" r:id="rId128"/>
    <p:sldId id="1135" r:id="rId129"/>
    <p:sldId id="1136" r:id="rId130"/>
    <p:sldId id="1137" r:id="rId131"/>
    <p:sldId id="1141" r:id="rId132"/>
    <p:sldId id="1155" r:id="rId133"/>
    <p:sldId id="1138" r:id="rId134"/>
    <p:sldId id="1139" r:id="rId135"/>
    <p:sldId id="1142" r:id="rId136"/>
    <p:sldId id="1140" r:id="rId137"/>
    <p:sldId id="942" r:id="rId138"/>
    <p:sldId id="1244" r:id="rId139"/>
    <p:sldId id="1157" r:id="rId140"/>
    <p:sldId id="1158" r:id="rId141"/>
    <p:sldId id="1159" r:id="rId142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CC"/>
    <a:srgbClr val="FFCCFF"/>
    <a:srgbClr val="CCFF33"/>
    <a:srgbClr val="FF3300"/>
    <a:srgbClr val="CC0099"/>
    <a:srgbClr val="FFFF99"/>
    <a:srgbClr val="66FFFF"/>
    <a:srgbClr val="CCCC00"/>
    <a:srgbClr val="FF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86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natapong.a\Desktop\sa54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16%20&#3626;&#3605;&#3594;\&#3605;&#3636;&#3604;&#3605;&#3634;&#3617;&#3626;&#3634;&#3586;&#3634;&#3648;&#3586;&#3605;\&#3619;&#3634;&#3618;&#3591;&#3634;&#3609;&#3588;&#3623;&#3634;&#3617;&#3585;&#3657;&#3634;&#3623;&#3627;&#3609;&#3657;&#3634;&#3591;&#3634;&#3609;audit\&#3619;&#3634;&#3618;&#3591;&#3634;&#3609;&#3612;&#3621;audit2549-2553\&#3619;&#3634;&#3618;&#3591;&#3634;&#3609;&#3612;&#3621;&#3585;&#3634;&#3619;&#3605;&#3619;&#3623;&#3592;2553\&#3592;&#3635;&#3609;&#3623;&#3609;&#3648;&#3623;&#3594;&#3619;&#3632;&#3648;&#3610;&#3637;&#3618;&#3609;CA&#3611;&#3619;&#3632;&#3648;&#3607;&#3624;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3626;&#3617;&#3640;&#3604;&#3591;&#3634;&#3609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Sheet1!$A$4</c:f>
              <c:strCache>
                <c:ptCount val="1"/>
                <c:pt idx="0">
                  <c:v>2553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Sheet1!$B$3:$W$3</c:f>
              <c:strCache>
                <c:ptCount val="22"/>
                <c:pt idx="0">
                  <c:v>0</c:v>
                </c:pt>
                <c:pt idx="1">
                  <c:v>1</c:v>
                </c:pt>
                <c:pt idx="2">
                  <c:v>2A</c:v>
                </c:pt>
                <c:pt idx="3">
                  <c:v>2B</c:v>
                </c:pt>
                <c:pt idx="4">
                  <c:v>2C</c:v>
                </c:pt>
                <c:pt idx="5">
                  <c:v>3A</c:v>
                </c:pt>
                <c:pt idx="6">
                  <c:v>3B</c:v>
                </c:pt>
                <c:pt idx="7">
                  <c:v>3C</c:v>
                </c:pt>
                <c:pt idx="8">
                  <c:v>4A</c:v>
                </c:pt>
                <c:pt idx="9">
                  <c:v>4B</c:v>
                </c:pt>
                <c:pt idx="10">
                  <c:v>4C</c:v>
                </c:pt>
                <c:pt idx="11">
                  <c:v>4D1</c:v>
                </c:pt>
                <c:pt idx="12">
                  <c:v>4D2</c:v>
                </c:pt>
                <c:pt idx="13">
                  <c:v>5A</c:v>
                </c:pt>
                <c:pt idx="14">
                  <c:v>5B</c:v>
                </c:pt>
                <c:pt idx="15">
                  <c:v>5C</c:v>
                </c:pt>
                <c:pt idx="16">
                  <c:v>6</c:v>
                </c:pt>
                <c:pt idx="17">
                  <c:v>7A</c:v>
                </c:pt>
                <c:pt idx="18">
                  <c:v>7B</c:v>
                </c:pt>
                <c:pt idx="19">
                  <c:v>7C</c:v>
                </c:pt>
                <c:pt idx="20">
                  <c:v>8</c:v>
                </c:pt>
                <c:pt idx="21">
                  <c:v>9</c:v>
                </c:pt>
              </c:strCache>
            </c:strRef>
          </c:cat>
          <c:val>
            <c:numRef>
              <c:f>Sheet1!$B$4:$W$4</c:f>
              <c:numCache>
                <c:formatCode>#,##0.00</c:formatCode>
                <c:ptCount val="22"/>
                <c:pt idx="0">
                  <c:v>19.169979178497091</c:v>
                </c:pt>
                <c:pt idx="1">
                  <c:v>2.3637137989778632</c:v>
                </c:pt>
                <c:pt idx="2">
                  <c:v>0.44955517698277586</c:v>
                </c:pt>
                <c:pt idx="3">
                  <c:v>30.837119061139507</c:v>
                </c:pt>
                <c:pt idx="4">
                  <c:v>5.799261783077827</c:v>
                </c:pt>
                <c:pt idx="5">
                  <c:v>7.0745788377815488</c:v>
                </c:pt>
                <c:pt idx="6">
                  <c:v>6.2393526405451514</c:v>
                </c:pt>
                <c:pt idx="7">
                  <c:v>3.0924664016657131</c:v>
                </c:pt>
                <c:pt idx="8">
                  <c:v>28.492333901192449</c:v>
                </c:pt>
                <c:pt idx="9">
                  <c:v>18.964130229036527</c:v>
                </c:pt>
                <c:pt idx="10">
                  <c:v>12.180579216354356</c:v>
                </c:pt>
                <c:pt idx="11">
                  <c:v>35.90762824152943</c:v>
                </c:pt>
                <c:pt idx="12">
                  <c:v>4.3985424947946523</c:v>
                </c:pt>
                <c:pt idx="13">
                  <c:v>11.361915578269969</c:v>
                </c:pt>
                <c:pt idx="14">
                  <c:v>2.4583569941321177</c:v>
                </c:pt>
                <c:pt idx="15">
                  <c:v>4.3464887374597767</c:v>
                </c:pt>
                <c:pt idx="16">
                  <c:v>2.2950974824910091</c:v>
                </c:pt>
                <c:pt idx="17">
                  <c:v>0.15852735188340042</c:v>
                </c:pt>
                <c:pt idx="18">
                  <c:v>0.38330494037478896</c:v>
                </c:pt>
                <c:pt idx="19">
                  <c:v>0.14196479273140347</c:v>
                </c:pt>
                <c:pt idx="20">
                  <c:v>2.6026878667423974E-2</c:v>
                </c:pt>
                <c:pt idx="21">
                  <c:v>4.7321597577134333E-2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2554</c:v>
                </c:pt>
              </c:strCache>
            </c:strRef>
          </c:tx>
          <c:cat>
            <c:strRef>
              <c:f>Sheet1!$B$3:$W$3</c:f>
              <c:strCache>
                <c:ptCount val="22"/>
                <c:pt idx="0">
                  <c:v>0</c:v>
                </c:pt>
                <c:pt idx="1">
                  <c:v>1</c:v>
                </c:pt>
                <c:pt idx="2">
                  <c:v>2A</c:v>
                </c:pt>
                <c:pt idx="3">
                  <c:v>2B</c:v>
                </c:pt>
                <c:pt idx="4">
                  <c:v>2C</c:v>
                </c:pt>
                <c:pt idx="5">
                  <c:v>3A</c:v>
                </c:pt>
                <c:pt idx="6">
                  <c:v>3B</c:v>
                </c:pt>
                <c:pt idx="7">
                  <c:v>3C</c:v>
                </c:pt>
                <c:pt idx="8">
                  <c:v>4A</c:v>
                </c:pt>
                <c:pt idx="9">
                  <c:v>4B</c:v>
                </c:pt>
                <c:pt idx="10">
                  <c:v>4C</c:v>
                </c:pt>
                <c:pt idx="11">
                  <c:v>4D1</c:v>
                </c:pt>
                <c:pt idx="12">
                  <c:v>4D2</c:v>
                </c:pt>
                <c:pt idx="13">
                  <c:v>5A</c:v>
                </c:pt>
                <c:pt idx="14">
                  <c:v>5B</c:v>
                </c:pt>
                <c:pt idx="15">
                  <c:v>5C</c:v>
                </c:pt>
                <c:pt idx="16">
                  <c:v>6</c:v>
                </c:pt>
                <c:pt idx="17">
                  <c:v>7A</c:v>
                </c:pt>
                <c:pt idx="18">
                  <c:v>7B</c:v>
                </c:pt>
                <c:pt idx="19">
                  <c:v>7C</c:v>
                </c:pt>
                <c:pt idx="20">
                  <c:v>8</c:v>
                </c:pt>
                <c:pt idx="21">
                  <c:v>9</c:v>
                </c:pt>
              </c:strCache>
            </c:strRef>
          </c:cat>
          <c:val>
            <c:numRef>
              <c:f>Sheet1!$B$5:$W$5</c:f>
              <c:numCache>
                <c:formatCode>#,##0.00</c:formatCode>
                <c:ptCount val="22"/>
                <c:pt idx="0">
                  <c:v>18.452680959950317</c:v>
                </c:pt>
                <c:pt idx="1">
                  <c:v>2.0703291590741673</c:v>
                </c:pt>
                <c:pt idx="2">
                  <c:v>0.42453378823711857</c:v>
                </c:pt>
                <c:pt idx="3">
                  <c:v>28.302252549141162</c:v>
                </c:pt>
                <c:pt idx="4">
                  <c:v>5.9899972860853721</c:v>
                </c:pt>
                <c:pt idx="5">
                  <c:v>5.0827743961539955</c:v>
                </c:pt>
                <c:pt idx="6">
                  <c:v>4.0863800255883413</c:v>
                </c:pt>
                <c:pt idx="7">
                  <c:v>3.1539564998255338</c:v>
                </c:pt>
                <c:pt idx="8">
                  <c:v>25.18512774783856</c:v>
                </c:pt>
                <c:pt idx="9">
                  <c:v>21.160780056604505</c:v>
                </c:pt>
                <c:pt idx="10">
                  <c:v>9.9581281743108185</c:v>
                </c:pt>
                <c:pt idx="11">
                  <c:v>37.159306788663486</c:v>
                </c:pt>
                <c:pt idx="12">
                  <c:v>4.6291629511883068</c:v>
                </c:pt>
                <c:pt idx="13">
                  <c:v>11.218159965882215</c:v>
                </c:pt>
                <c:pt idx="14">
                  <c:v>3.6385841119683642</c:v>
                </c:pt>
                <c:pt idx="15">
                  <c:v>3.5455356104369402</c:v>
                </c:pt>
                <c:pt idx="16">
                  <c:v>4.6388555034311638</c:v>
                </c:pt>
                <c:pt idx="17">
                  <c:v>0.14538828364284928</c:v>
                </c:pt>
                <c:pt idx="18">
                  <c:v>0.51564377931997063</c:v>
                </c:pt>
                <c:pt idx="19">
                  <c:v>8.335594928856728E-2</c:v>
                </c:pt>
                <c:pt idx="20">
                  <c:v>1.1631062691427945E-2</c:v>
                </c:pt>
                <c:pt idx="21">
                  <c:v>3.4893188074283842E-2</c:v>
                </c:pt>
              </c:numCache>
            </c:numRef>
          </c:val>
        </c:ser>
        <c:axId val="87159552"/>
        <c:axId val="87161088"/>
      </c:barChart>
      <c:catAx>
        <c:axId val="87159552"/>
        <c:scaling>
          <c:orientation val="minMax"/>
        </c:scaling>
        <c:axPos val="b"/>
        <c:tickLblPos val="nextTo"/>
        <c:txPr>
          <a:bodyPr/>
          <a:lstStyle/>
          <a:p>
            <a:pPr>
              <a:defRPr lang="th-TH" sz="1400" b="1"/>
            </a:pPr>
            <a:endParaRPr lang="en-US"/>
          </a:p>
        </c:txPr>
        <c:crossAx val="87161088"/>
        <c:crosses val="autoZero"/>
        <c:auto val="1"/>
        <c:lblAlgn val="ctr"/>
        <c:lblOffset val="100"/>
      </c:catAx>
      <c:valAx>
        <c:axId val="87161088"/>
        <c:scaling>
          <c:orientation val="minMax"/>
        </c:scaling>
        <c:axPos val="l"/>
        <c:majorGridlines/>
        <c:numFmt formatCode="#,##0.00" sourceLinked="1"/>
        <c:tickLblPos val="nextTo"/>
        <c:txPr>
          <a:bodyPr/>
          <a:lstStyle/>
          <a:p>
            <a:pPr>
              <a:defRPr lang="th-TH"/>
            </a:pPr>
            <a:endParaRPr lang="en-US"/>
          </a:p>
        </c:txPr>
        <c:crossAx val="87159552"/>
        <c:crosses val="autoZero"/>
        <c:crossBetween val="between"/>
      </c:valAx>
      <c:spPr>
        <a:solidFill>
          <a:schemeClr val="bg1"/>
        </a:solidFill>
      </c:spPr>
    </c:plotArea>
    <c:legend>
      <c:legendPos val="b"/>
      <c:layout/>
      <c:txPr>
        <a:bodyPr/>
        <a:lstStyle/>
        <a:p>
          <a:pPr>
            <a:defRPr lang="th-TH" sz="3600" b="1"/>
          </a:pPr>
          <a:endParaRPr lang="en-US"/>
        </a:p>
      </c:txPr>
    </c:legend>
    <c:plotVisOnly val="1"/>
  </c:chart>
  <c:spPr>
    <a:solidFill>
      <a:schemeClr val="tx2">
        <a:lumMod val="60000"/>
        <a:lumOff val="40000"/>
      </a:schemeClr>
    </a:solidFill>
  </c:spPr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Sheet1!$A$4</c:f>
              <c:strCache>
                <c:ptCount val="1"/>
                <c:pt idx="0">
                  <c:v>2553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Sheet1!$B$3:$Y$3</c:f>
              <c:strCache>
                <c:ptCount val="24"/>
                <c:pt idx="0">
                  <c:v>0</c:v>
                </c:pt>
                <c:pt idx="1">
                  <c:v>1A</c:v>
                </c:pt>
                <c:pt idx="2">
                  <c:v>1B</c:v>
                </c:pt>
                <c:pt idx="3">
                  <c:v>2A</c:v>
                </c:pt>
                <c:pt idx="4">
                  <c:v>2B</c:v>
                </c:pt>
                <c:pt idx="5">
                  <c:v>3A</c:v>
                </c:pt>
                <c:pt idx="6">
                  <c:v>3B</c:v>
                </c:pt>
                <c:pt idx="7">
                  <c:v>4A</c:v>
                </c:pt>
                <c:pt idx="8">
                  <c:v>4B</c:v>
                </c:pt>
                <c:pt idx="9">
                  <c:v>4C</c:v>
                </c:pt>
                <c:pt idx="10">
                  <c:v>5</c:v>
                </c:pt>
                <c:pt idx="11">
                  <c:v>6A</c:v>
                </c:pt>
                <c:pt idx="12">
                  <c:v>6B</c:v>
                </c:pt>
                <c:pt idx="13">
                  <c:v>7A1</c:v>
                </c:pt>
                <c:pt idx="14">
                  <c:v>7A2</c:v>
                </c:pt>
                <c:pt idx="15">
                  <c:v>7A6</c:v>
                </c:pt>
                <c:pt idx="16">
                  <c:v>7B</c:v>
                </c:pt>
                <c:pt idx="17">
                  <c:v>7C</c:v>
                </c:pt>
                <c:pt idx="18">
                  <c:v>8A</c:v>
                </c:pt>
                <c:pt idx="19">
                  <c:v>8B</c:v>
                </c:pt>
                <c:pt idx="20">
                  <c:v>8C</c:v>
                </c:pt>
                <c:pt idx="21">
                  <c:v>8D</c:v>
                </c:pt>
                <c:pt idx="22">
                  <c:v>8E</c:v>
                </c:pt>
                <c:pt idx="23">
                  <c:v>9</c:v>
                </c:pt>
              </c:strCache>
            </c:strRef>
          </c:cat>
          <c:val>
            <c:numRef>
              <c:f>Sheet1!$B$4:$Y$4</c:f>
              <c:numCache>
                <c:formatCode>#,##0.00</c:formatCode>
                <c:ptCount val="24"/>
                <c:pt idx="0">
                  <c:v>11.477411477411469</c:v>
                </c:pt>
                <c:pt idx="1">
                  <c:v>9.6341692495538389</c:v>
                </c:pt>
                <c:pt idx="2">
                  <c:v>6.5135718981872746</c:v>
                </c:pt>
                <c:pt idx="3">
                  <c:v>10.695501080116465</c:v>
                </c:pt>
                <c:pt idx="4">
                  <c:v>8.2182774490466439</c:v>
                </c:pt>
                <c:pt idx="5">
                  <c:v>11.29660937353245</c:v>
                </c:pt>
                <c:pt idx="6">
                  <c:v>4.9004414389029813</c:v>
                </c:pt>
                <c:pt idx="7">
                  <c:v>0</c:v>
                </c:pt>
                <c:pt idx="8">
                  <c:v>5.0765473842397091</c:v>
                </c:pt>
                <c:pt idx="9">
                  <c:v>3.181647412416643</c:v>
                </c:pt>
                <c:pt idx="10">
                  <c:v>3.0689396074011492</c:v>
                </c:pt>
                <c:pt idx="11">
                  <c:v>5.6518268056729575</c:v>
                </c:pt>
                <c:pt idx="12">
                  <c:v>1.1787357941204095</c:v>
                </c:pt>
                <c:pt idx="13">
                  <c:v>27.322250399173477</c:v>
                </c:pt>
                <c:pt idx="14">
                  <c:v>52.376256222410056</c:v>
                </c:pt>
                <c:pt idx="15">
                  <c:v>4.0433925049309734</c:v>
                </c:pt>
                <c:pt idx="16">
                  <c:v>22.722363106978488</c:v>
                </c:pt>
                <c:pt idx="17">
                  <c:v>7.0465858927397385</c:v>
                </c:pt>
                <c:pt idx="18">
                  <c:v>10.157790927021702</c:v>
                </c:pt>
                <c:pt idx="19">
                  <c:v>1.488682257913027</c:v>
                </c:pt>
                <c:pt idx="20">
                  <c:v>4.9967126890203923</c:v>
                </c:pt>
                <c:pt idx="21">
                  <c:v>3.5315112238189159</c:v>
                </c:pt>
                <c:pt idx="22">
                  <c:v>3.9424250962712435</c:v>
                </c:pt>
                <c:pt idx="23">
                  <c:v>0.24420024420024444</c:v>
                </c:pt>
              </c:numCache>
            </c:numRef>
          </c:val>
        </c:ser>
        <c:ser>
          <c:idx val="1"/>
          <c:order val="1"/>
          <c:tx>
            <c:strRef>
              <c:f>Sheet1!$A$5</c:f>
              <c:strCache>
                <c:ptCount val="1"/>
                <c:pt idx="0">
                  <c:v>2554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cat>
            <c:strRef>
              <c:f>Sheet1!$B$3:$Y$3</c:f>
              <c:strCache>
                <c:ptCount val="24"/>
                <c:pt idx="0">
                  <c:v>0</c:v>
                </c:pt>
                <c:pt idx="1">
                  <c:v>1A</c:v>
                </c:pt>
                <c:pt idx="2">
                  <c:v>1B</c:v>
                </c:pt>
                <c:pt idx="3">
                  <c:v>2A</c:v>
                </c:pt>
                <c:pt idx="4">
                  <c:v>2B</c:v>
                </c:pt>
                <c:pt idx="5">
                  <c:v>3A</c:v>
                </c:pt>
                <c:pt idx="6">
                  <c:v>3B</c:v>
                </c:pt>
                <c:pt idx="7">
                  <c:v>4A</c:v>
                </c:pt>
                <c:pt idx="8">
                  <c:v>4B</c:v>
                </c:pt>
                <c:pt idx="9">
                  <c:v>4C</c:v>
                </c:pt>
                <c:pt idx="10">
                  <c:v>5</c:v>
                </c:pt>
                <c:pt idx="11">
                  <c:v>6A</c:v>
                </c:pt>
                <c:pt idx="12">
                  <c:v>6B</c:v>
                </c:pt>
                <c:pt idx="13">
                  <c:v>7A1</c:v>
                </c:pt>
                <c:pt idx="14">
                  <c:v>7A2</c:v>
                </c:pt>
                <c:pt idx="15">
                  <c:v>7A6</c:v>
                </c:pt>
                <c:pt idx="16">
                  <c:v>7B</c:v>
                </c:pt>
                <c:pt idx="17">
                  <c:v>7C</c:v>
                </c:pt>
                <c:pt idx="18">
                  <c:v>8A</c:v>
                </c:pt>
                <c:pt idx="19">
                  <c:v>8B</c:v>
                </c:pt>
                <c:pt idx="20">
                  <c:v>8C</c:v>
                </c:pt>
                <c:pt idx="21">
                  <c:v>8D</c:v>
                </c:pt>
                <c:pt idx="22">
                  <c:v>8E</c:v>
                </c:pt>
                <c:pt idx="23">
                  <c:v>9</c:v>
                </c:pt>
              </c:strCache>
            </c:strRef>
          </c:cat>
          <c:val>
            <c:numRef>
              <c:f>Sheet1!$B$5:$Y$5</c:f>
              <c:numCache>
                <c:formatCode>#,##0.00</c:formatCode>
                <c:ptCount val="24"/>
                <c:pt idx="0">
                  <c:v>9.5816360020850748</c:v>
                </c:pt>
                <c:pt idx="1">
                  <c:v>8.1761491978300018</c:v>
                </c:pt>
                <c:pt idx="2">
                  <c:v>6.1084618800316761</c:v>
                </c:pt>
                <c:pt idx="3">
                  <c:v>8.5448964225727089</c:v>
                </c:pt>
                <c:pt idx="4">
                  <c:v>8.1510512191825786</c:v>
                </c:pt>
                <c:pt idx="5">
                  <c:v>12.274842172326583</c:v>
                </c:pt>
                <c:pt idx="6">
                  <c:v>8.0178388709770836</c:v>
                </c:pt>
                <c:pt idx="7">
                  <c:v>0</c:v>
                </c:pt>
                <c:pt idx="8">
                  <c:v>4.9327181110875173</c:v>
                </c:pt>
                <c:pt idx="9">
                  <c:v>2.8573083383207507</c:v>
                </c:pt>
                <c:pt idx="10">
                  <c:v>2.5792999594571113</c:v>
                </c:pt>
                <c:pt idx="11">
                  <c:v>6.2551885244319045</c:v>
                </c:pt>
                <c:pt idx="12">
                  <c:v>2.2472343958144401</c:v>
                </c:pt>
                <c:pt idx="13">
                  <c:v>23.729173504257002</c:v>
                </c:pt>
                <c:pt idx="14">
                  <c:v>52.012664826148225</c:v>
                </c:pt>
                <c:pt idx="15">
                  <c:v>6.3903314863795204</c:v>
                </c:pt>
                <c:pt idx="16">
                  <c:v>19.717358148155331</c:v>
                </c:pt>
                <c:pt idx="17">
                  <c:v>7.6278548950711365</c:v>
                </c:pt>
                <c:pt idx="18">
                  <c:v>10.873216595555757</c:v>
                </c:pt>
                <c:pt idx="19">
                  <c:v>1.5541440623974359</c:v>
                </c:pt>
                <c:pt idx="20">
                  <c:v>5.1373631677510314</c:v>
                </c:pt>
                <c:pt idx="21">
                  <c:v>2.8766144757418317</c:v>
                </c:pt>
                <c:pt idx="22">
                  <c:v>3.2801127478425585</c:v>
                </c:pt>
                <c:pt idx="23">
                  <c:v>7.9155163426453262E-2</c:v>
                </c:pt>
              </c:numCache>
            </c:numRef>
          </c:val>
        </c:ser>
        <c:axId val="87139840"/>
        <c:axId val="87141376"/>
      </c:barChart>
      <c:catAx>
        <c:axId val="87139840"/>
        <c:scaling>
          <c:orientation val="minMax"/>
        </c:scaling>
        <c:axPos val="b"/>
        <c:tickLblPos val="nextTo"/>
        <c:txPr>
          <a:bodyPr/>
          <a:lstStyle/>
          <a:p>
            <a:pPr>
              <a:defRPr lang="th-TH" sz="1400"/>
            </a:pPr>
            <a:endParaRPr lang="en-US"/>
          </a:p>
        </c:txPr>
        <c:crossAx val="87141376"/>
        <c:crosses val="autoZero"/>
        <c:auto val="1"/>
        <c:lblAlgn val="ctr"/>
        <c:lblOffset val="100"/>
      </c:catAx>
      <c:valAx>
        <c:axId val="87141376"/>
        <c:scaling>
          <c:orientation val="minMax"/>
        </c:scaling>
        <c:axPos val="l"/>
        <c:majorGridlines/>
        <c:numFmt formatCode="#,##0.00" sourceLinked="1"/>
        <c:tickLblPos val="nextTo"/>
        <c:txPr>
          <a:bodyPr/>
          <a:lstStyle/>
          <a:p>
            <a:pPr>
              <a:defRPr lang="th-TH"/>
            </a:pPr>
            <a:endParaRPr lang="en-US"/>
          </a:p>
        </c:txPr>
        <c:crossAx val="87139840"/>
        <c:crosses val="autoZero"/>
        <c:crossBetween val="between"/>
      </c:valAx>
      <c:spPr>
        <a:solidFill>
          <a:schemeClr val="bg1"/>
        </a:solidFill>
      </c:spPr>
    </c:plotArea>
    <c:legend>
      <c:legendPos val="b"/>
      <c:layout/>
      <c:txPr>
        <a:bodyPr/>
        <a:lstStyle/>
        <a:p>
          <a:pPr>
            <a:defRPr lang="th-TH" sz="2800" b="1"/>
          </a:pPr>
          <a:endParaRPr lang="en-US"/>
        </a:p>
      </c:txPr>
    </c:legend>
    <c:plotVisOnly val="1"/>
  </c:chart>
  <c:spPr>
    <a:solidFill>
      <a:schemeClr val="accent4">
        <a:lumMod val="60000"/>
        <a:lumOff val="40000"/>
      </a:schemeClr>
    </a:solidFill>
  </c:spPr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4"/>
  <c:chart>
    <c:title>
      <c:layout/>
      <c:txPr>
        <a:bodyPr/>
        <a:lstStyle/>
        <a:p>
          <a:pPr>
            <a:defRPr lang="th-TH"/>
          </a:pPr>
          <a:endParaRPr lang="en-US"/>
        </a:p>
      </c:txPr>
    </c:title>
    <c:plotArea>
      <c:layout>
        <c:manualLayout>
          <c:layoutTarget val="inner"/>
          <c:xMode val="edge"/>
          <c:yMode val="edge"/>
          <c:x val="0.15681302242017184"/>
          <c:y val="8.9279588228682247E-2"/>
          <c:w val="0.82618226568006059"/>
          <c:h val="0.85858815890033846"/>
        </c:manualLayout>
      </c:layout>
      <c:lineChart>
        <c:grouping val="standard"/>
        <c:ser>
          <c:idx val="0"/>
          <c:order val="0"/>
          <c:tx>
            <c:strRef>
              <c:f>Sheet1!$O$11</c:f>
              <c:strCache>
                <c:ptCount val="1"/>
              </c:strCache>
            </c:strRef>
          </c:tx>
          <c:dLbls>
            <c:dLbl>
              <c:idx val="3"/>
              <c:layout>
                <c:manualLayout>
                  <c:x val="7.4073555623990969E-2"/>
                  <c:y val="3.047597717101392E-2"/>
                </c:manualLayout>
              </c:layout>
              <c:dLblPos val="t"/>
              <c:showVal val="1"/>
            </c:dLbl>
            <c:dLbl>
              <c:idx val="4"/>
              <c:layout>
                <c:manualLayout>
                  <c:x val="-9.0369737861268909E-2"/>
                  <c:y val="3.8094971463766891E-2"/>
                </c:manualLayout>
              </c:layout>
              <c:dLblPos val="t"/>
              <c:showVal val="1"/>
            </c:dLbl>
            <c:txPr>
              <a:bodyPr/>
              <a:lstStyle/>
              <a:p>
                <a:pPr>
                  <a:defRPr lang="th-TH" b="1">
                    <a:solidFill>
                      <a:srgbClr val="FF0000"/>
                    </a:solidFill>
                  </a:defRPr>
                </a:pPr>
                <a:endParaRPr lang="en-US"/>
              </a:p>
            </c:txPr>
            <c:dLblPos val="t"/>
            <c:showVal val="1"/>
          </c:dLbls>
          <c:cat>
            <c:numRef>
              <c:f>Sheet1!$P$10:$T$10</c:f>
              <c:numCache>
                <c:formatCode>General</c:formatCode>
                <c:ptCount val="5"/>
                <c:pt idx="0">
                  <c:v>2549</c:v>
                </c:pt>
                <c:pt idx="1">
                  <c:v>2550</c:v>
                </c:pt>
                <c:pt idx="2">
                  <c:v>2551</c:v>
                </c:pt>
                <c:pt idx="3">
                  <c:v>2552</c:v>
                </c:pt>
                <c:pt idx="4">
                  <c:v>2553</c:v>
                </c:pt>
              </c:numCache>
            </c:numRef>
          </c:cat>
          <c:val>
            <c:numRef>
              <c:f>Sheet1!$P$11:$T$11</c:f>
              <c:numCache>
                <c:formatCode>General</c:formatCode>
                <c:ptCount val="5"/>
                <c:pt idx="0">
                  <c:v>105.2</c:v>
                </c:pt>
                <c:pt idx="1">
                  <c:v>1000.52</c:v>
                </c:pt>
                <c:pt idx="2">
                  <c:v>260.74997000000002</c:v>
                </c:pt>
                <c:pt idx="3">
                  <c:v>-13037.73000000001</c:v>
                </c:pt>
                <c:pt idx="4">
                  <c:v>-18583.259999999897</c:v>
                </c:pt>
              </c:numCache>
            </c:numRef>
          </c:val>
        </c:ser>
        <c:marker val="1"/>
        <c:axId val="87339392"/>
        <c:axId val="87340928"/>
      </c:lineChart>
      <c:catAx>
        <c:axId val="873393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th-TH" sz="2400" b="1">
                <a:solidFill>
                  <a:srgbClr val="7030A0"/>
                </a:solidFill>
              </a:defRPr>
            </a:pPr>
            <a:endParaRPr lang="en-US"/>
          </a:p>
        </c:txPr>
        <c:crossAx val="87340928"/>
        <c:crosses val="autoZero"/>
        <c:auto val="1"/>
        <c:lblAlgn val="ctr"/>
        <c:lblOffset val="100"/>
      </c:catAx>
      <c:valAx>
        <c:axId val="8734092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th-TH" sz="2800" b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defRPr>
            </a:pPr>
            <a:endParaRPr lang="en-US"/>
          </a:p>
        </c:txPr>
        <c:crossAx val="87339392"/>
        <c:crosses val="autoZero"/>
        <c:crossBetween val="between"/>
      </c:valAx>
      <c:spPr>
        <a:solidFill>
          <a:schemeClr val="bg1"/>
        </a:solidFill>
      </c:spPr>
    </c:plotArea>
    <c:plotVisOnly val="1"/>
  </c:chart>
  <c:spPr>
    <a:solidFill>
      <a:schemeClr val="accent6">
        <a:lumMod val="75000"/>
      </a:schemeClr>
    </a:solidFill>
  </c:spPr>
  <c:txPr>
    <a:bodyPr/>
    <a:lstStyle/>
    <a:p>
      <a:pPr>
        <a:defRPr sz="1800"/>
      </a:pPr>
      <a:endParaRPr lang="en-U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2_4" csCatId="accent2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เป็น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Other </a:t>
          </a:r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Dx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 &gt;CC.  </a:t>
          </a:r>
          <a:endParaRPr lang="th-TH" sz="2800" dirty="0" smtClean="0">
            <a:latin typeface="Tahoma" pitchFamily="34" charset="0"/>
            <a:ea typeface="Tahoma" pitchFamily="34" charset="0"/>
            <a:cs typeface="Tahoma" pitchFamily="34" charset="0"/>
            <a:sym typeface="Wingdings" pitchFamily="2" charset="2"/>
          </a:endParaRPr>
        </a:p>
        <a:p>
          <a:pPr algn="l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ถ้าเป็น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 CC. 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หลักฐาน?</a:t>
          </a:r>
        </a:p>
        <a:p>
          <a:pPr algn="l"/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Treatment?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1.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มี 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Complication and </a:t>
          </a:r>
          <a:r>
            <a:rPr lang="en-US" sz="3200" b="1" dirty="0" err="1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Comorbidity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 level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อยู่ในระดับรุนแรง  วันนอน รพ.น้อย ค่าใช้จ่ายน้อยและประเภทการจำหน่ายเป็นหาย</a:t>
          </a:r>
          <a:endParaRPr lang="th-TH" sz="28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2400" b="0" dirty="0" err="1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PDx</a:t>
          </a:r>
          <a:r>
            <a:rPr lang="en-US" sz="2400" b="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?, CC &amp; Other </a:t>
          </a:r>
          <a:r>
            <a:rPr lang="en-US" sz="2400" b="0" dirty="0" err="1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Dx</a:t>
          </a:r>
          <a:endParaRPr lang="en-US" sz="2400" b="0" dirty="0" smtClean="0">
            <a:solidFill>
              <a:schemeClr val="bg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algn="l"/>
          <a:r>
            <a:rPr lang="en-US" sz="2400" b="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Op? open/endoscope</a:t>
          </a:r>
          <a:endParaRPr lang="th-TH" sz="2400" b="0" dirty="0" smtClean="0">
            <a:solidFill>
              <a:schemeClr val="bg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algn="l"/>
          <a:r>
            <a:rPr lang="th-TH" sz="2400" b="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ค่าใช้จ่ายผิด</a:t>
          </a:r>
          <a:endParaRPr lang="th-TH" sz="2400" b="0" dirty="0">
            <a:solidFill>
              <a:schemeClr val="bg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2.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ค่าน้ำหนักสัมพัทธ์สูง แต่ค่าใช้จ่ายน้อย 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&lt;5,000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บันทึกค่าใช้จ่ายผิด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? </a:t>
          </a:r>
        </a:p>
        <a:p>
          <a:pPr algn="l"/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Adm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/</a:t>
          </a:r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disch.date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 ผิด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3.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ค่าน้ำหนักสัมพัทธ์ต่ำ แต่นอนนาน และค่าใช้จ่ายน้อย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14325" custScaleY="124016" custLinFactNeighborX="27" custLinFactNeighborY="121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X="99115" custScaleY="162486" custLinFactNeighborX="-94" custLinFactNeighborY="-551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2028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2020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FBE8253-683B-48B4-B34D-903A59270B82}" type="presOf" srcId="{7FFA1D18-00A6-4785-AF36-65A8B5689BEB}" destId="{B210D508-1D38-473E-86AB-6A945B3D3A6D}" srcOrd="0" destOrd="0" presId="urn:microsoft.com/office/officeart/2005/8/layout/vList5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052E5A7E-1F5E-4821-B828-B394BF0D7CB4}" type="presOf" srcId="{EBCC93E4-4A7C-4451-A529-D6C53043DA70}" destId="{AC2C2A45-7D53-4072-B4DE-627D09F1AA75}" srcOrd="0" destOrd="0" presId="urn:microsoft.com/office/officeart/2005/8/layout/vList5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BBB5874A-6914-4454-9109-1A2776414A96}" type="presOf" srcId="{76B6EB3D-1C56-489D-BDE4-0B9307675F82}" destId="{DE0E6771-5338-43EE-B2FA-1F20778BC98E}" srcOrd="0" destOrd="0" presId="urn:microsoft.com/office/officeart/2005/8/layout/vList5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B7675740-2EAB-456B-8AC8-D7BF25886FB5}" type="presOf" srcId="{6B2ED344-7D77-4C6F-B65D-1DA5627B3721}" destId="{DBCA49D3-31DC-418A-AF36-F2D7C8F6CD47}" srcOrd="0" destOrd="0" presId="urn:microsoft.com/office/officeart/2005/8/layout/vList5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ED1495A0-5B43-4101-BCFF-2FF147B7FFEA}" type="presOf" srcId="{4C0A977B-41D7-4227-9AF3-AA45AA07F9A7}" destId="{487B50AA-5845-43A6-8E50-D6C8AB95084B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E5B18AF3-6392-4A04-8711-6AE6D56FB09C}" type="presOf" srcId="{B3E21459-E110-4F60-AE5C-AD60B0D3E8F1}" destId="{F2DB3719-F454-4108-8157-71061BB565B4}" srcOrd="0" destOrd="0" presId="urn:microsoft.com/office/officeart/2005/8/layout/vList5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8CAF576C-0CCF-45C0-8320-A4B0A43D744B}" type="presOf" srcId="{AD60E63B-9793-4DBF-9988-A18098B78492}" destId="{EB003D83-99D3-41C8-96D6-4954BA332582}" srcOrd="0" destOrd="0" presId="urn:microsoft.com/office/officeart/2005/8/layout/vList5"/>
    <dgm:cxn modelId="{4DCC272E-1893-44D9-BABF-0023C74AB1D0}" type="presParOf" srcId="{B210D508-1D38-473E-86AB-6A945B3D3A6D}" destId="{14B8D508-E348-4F78-9F0E-D26C2D9DD4CB}" srcOrd="0" destOrd="0" presId="urn:microsoft.com/office/officeart/2005/8/layout/vList5"/>
    <dgm:cxn modelId="{332C68B9-A3AA-49A5-833C-CEDA56EF5509}" type="presParOf" srcId="{14B8D508-E348-4F78-9F0E-D26C2D9DD4CB}" destId="{AC2C2A45-7D53-4072-B4DE-627D09F1AA75}" srcOrd="0" destOrd="0" presId="urn:microsoft.com/office/officeart/2005/8/layout/vList5"/>
    <dgm:cxn modelId="{72694332-9D7B-4513-9A64-55E4A871C0FC}" type="presParOf" srcId="{14B8D508-E348-4F78-9F0E-D26C2D9DD4CB}" destId="{F2DB3719-F454-4108-8157-71061BB565B4}" srcOrd="1" destOrd="0" presId="urn:microsoft.com/office/officeart/2005/8/layout/vList5"/>
    <dgm:cxn modelId="{C749E738-CF9A-44C6-8807-5ACDEB76F8C9}" type="presParOf" srcId="{B210D508-1D38-473E-86AB-6A945B3D3A6D}" destId="{9256AE90-C9E7-456F-A8F5-7735EE8503C7}" srcOrd="1" destOrd="0" presId="urn:microsoft.com/office/officeart/2005/8/layout/vList5"/>
    <dgm:cxn modelId="{03AFB1E5-A896-4202-850F-7E4C9D3E0676}" type="presParOf" srcId="{B210D508-1D38-473E-86AB-6A945B3D3A6D}" destId="{938B0B19-1BCA-4386-BDDB-5CDE14888CF9}" srcOrd="2" destOrd="0" presId="urn:microsoft.com/office/officeart/2005/8/layout/vList5"/>
    <dgm:cxn modelId="{CBCA42DD-97BF-4246-9FD7-33F15C1190DB}" type="presParOf" srcId="{938B0B19-1BCA-4386-BDDB-5CDE14888CF9}" destId="{DBCA49D3-31DC-418A-AF36-F2D7C8F6CD47}" srcOrd="0" destOrd="0" presId="urn:microsoft.com/office/officeart/2005/8/layout/vList5"/>
    <dgm:cxn modelId="{B03A9D76-B864-44B9-9484-F382B6C9E433}" type="presParOf" srcId="{938B0B19-1BCA-4386-BDDB-5CDE14888CF9}" destId="{487B50AA-5845-43A6-8E50-D6C8AB95084B}" srcOrd="1" destOrd="0" presId="urn:microsoft.com/office/officeart/2005/8/layout/vList5"/>
    <dgm:cxn modelId="{4F4B0A6C-9AF4-4D5D-A274-84F1A4725767}" type="presParOf" srcId="{B210D508-1D38-473E-86AB-6A945B3D3A6D}" destId="{B5F8727E-64D1-42CA-B2B7-086EA46BD7F0}" srcOrd="3" destOrd="0" presId="urn:microsoft.com/office/officeart/2005/8/layout/vList5"/>
    <dgm:cxn modelId="{E4E04626-C4C1-4A3E-A642-139A54DFD536}" type="presParOf" srcId="{B210D508-1D38-473E-86AB-6A945B3D3A6D}" destId="{2F1E1AE1-E872-4489-956D-3174A5C99244}" srcOrd="4" destOrd="0" presId="urn:microsoft.com/office/officeart/2005/8/layout/vList5"/>
    <dgm:cxn modelId="{FB56EBB8-FB90-453F-AC2A-3CFF4198CE64}" type="presParOf" srcId="{2F1E1AE1-E872-4489-956D-3174A5C99244}" destId="{DE0E6771-5338-43EE-B2FA-1F20778BC98E}" srcOrd="0" destOrd="0" presId="urn:microsoft.com/office/officeart/2005/8/layout/vList5"/>
    <dgm:cxn modelId="{5F5D798D-E1FF-4D86-9CA1-D3FCD9753E9A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หลักฐาน?</a:t>
          </a:r>
        </a:p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Status post?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28.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SDx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=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Z511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ไม่มีหัตถการเคมีบำบัด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หลักฐาน?</a:t>
          </a:r>
        </a:p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Status post?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29.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SDx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=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Z510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ไม่มีหัตถการให้รังสีบำบัด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/>
      <dgm:spPr/>
      <dgm:t>
        <a:bodyPr/>
        <a:lstStyle/>
        <a:p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Operation? </a:t>
          </a:r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Excisional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 Debridement?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30.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=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Necrotizing Fasciitis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; Op=8622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วันนอนโรงพยาบาลน้อย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ค่าใช้จ่ายน้อย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0503" custScaleY="7782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3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0391" custScaleY="7480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X="101581" custScaleY="84178" custLinFactNeighborX="-72" custLinFactNeighborY="-210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28129" custScaleY="77375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ScaleY="91625" custLinFactNeighborX="-108" custLinFactNeighborY="-93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876F471-FC96-4629-B8E1-90CE4846306A}" type="presOf" srcId="{76B6EB3D-1C56-489D-BDE4-0B9307675F82}" destId="{DE0E6771-5338-43EE-B2FA-1F20778BC98E}" srcOrd="0" destOrd="0" presId="urn:microsoft.com/office/officeart/2005/8/layout/vList5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2DDBBAFA-2B3D-4F5C-BABE-67F17BDC7041}" type="presOf" srcId="{4C0A977B-41D7-4227-9AF3-AA45AA07F9A7}" destId="{487B50AA-5845-43A6-8E50-D6C8AB95084B}" srcOrd="0" destOrd="0" presId="urn:microsoft.com/office/officeart/2005/8/layout/vList5"/>
    <dgm:cxn modelId="{333E5446-171D-4251-B555-1EEC65F86C0A}" type="presOf" srcId="{7FFA1D18-00A6-4785-AF36-65A8B5689BEB}" destId="{B210D508-1D38-473E-86AB-6A945B3D3A6D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0C1A5994-D621-42D4-AEF5-8A1231EA2E9C}" type="presOf" srcId="{EBCC93E4-4A7C-4451-A529-D6C53043DA70}" destId="{AC2C2A45-7D53-4072-B4DE-627D09F1AA75}" srcOrd="0" destOrd="0" presId="urn:microsoft.com/office/officeart/2005/8/layout/vList5"/>
    <dgm:cxn modelId="{77488B66-809F-4C94-A23E-45E274E32FEF}" type="presOf" srcId="{B3E21459-E110-4F60-AE5C-AD60B0D3E8F1}" destId="{F2DB3719-F454-4108-8157-71061BB565B4}" srcOrd="0" destOrd="0" presId="urn:microsoft.com/office/officeart/2005/8/layout/vList5"/>
    <dgm:cxn modelId="{1C25C6AA-074D-4950-A874-4DC92A1512EE}" type="presOf" srcId="{6B2ED344-7D77-4C6F-B65D-1DA5627B3721}" destId="{DBCA49D3-31DC-418A-AF36-F2D7C8F6CD47}" srcOrd="0" destOrd="0" presId="urn:microsoft.com/office/officeart/2005/8/layout/vList5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D527794E-B4D2-4D5F-9291-D09D422E9929}" type="presOf" srcId="{AD60E63B-9793-4DBF-9988-A18098B78492}" destId="{EB003D83-99D3-41C8-96D6-4954BA332582}" srcOrd="0" destOrd="0" presId="urn:microsoft.com/office/officeart/2005/8/layout/vList5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3E990646-777E-4617-8F4D-778BED360D29}" type="presParOf" srcId="{B210D508-1D38-473E-86AB-6A945B3D3A6D}" destId="{14B8D508-E348-4F78-9F0E-D26C2D9DD4CB}" srcOrd="0" destOrd="0" presId="urn:microsoft.com/office/officeart/2005/8/layout/vList5"/>
    <dgm:cxn modelId="{7BBD3F3E-EE8F-47D4-A0B9-1A8FE5D1DF05}" type="presParOf" srcId="{14B8D508-E348-4F78-9F0E-D26C2D9DD4CB}" destId="{AC2C2A45-7D53-4072-B4DE-627D09F1AA75}" srcOrd="0" destOrd="0" presId="urn:microsoft.com/office/officeart/2005/8/layout/vList5"/>
    <dgm:cxn modelId="{F8A85B28-4099-423C-8B91-8FA3983C8797}" type="presParOf" srcId="{14B8D508-E348-4F78-9F0E-D26C2D9DD4CB}" destId="{F2DB3719-F454-4108-8157-71061BB565B4}" srcOrd="1" destOrd="0" presId="urn:microsoft.com/office/officeart/2005/8/layout/vList5"/>
    <dgm:cxn modelId="{E16CAF0D-CFC4-4465-8494-78287C65A2BF}" type="presParOf" srcId="{B210D508-1D38-473E-86AB-6A945B3D3A6D}" destId="{9256AE90-C9E7-456F-A8F5-7735EE8503C7}" srcOrd="1" destOrd="0" presId="urn:microsoft.com/office/officeart/2005/8/layout/vList5"/>
    <dgm:cxn modelId="{9A24E80D-62F0-4167-9445-7C7C0A3D8B8C}" type="presParOf" srcId="{B210D508-1D38-473E-86AB-6A945B3D3A6D}" destId="{938B0B19-1BCA-4386-BDDB-5CDE14888CF9}" srcOrd="2" destOrd="0" presId="urn:microsoft.com/office/officeart/2005/8/layout/vList5"/>
    <dgm:cxn modelId="{65B93AC9-B204-4B6E-8550-D504CB5533FD}" type="presParOf" srcId="{938B0B19-1BCA-4386-BDDB-5CDE14888CF9}" destId="{DBCA49D3-31DC-418A-AF36-F2D7C8F6CD47}" srcOrd="0" destOrd="0" presId="urn:microsoft.com/office/officeart/2005/8/layout/vList5"/>
    <dgm:cxn modelId="{249DDB0E-3E13-4A07-996D-2879C707E270}" type="presParOf" srcId="{938B0B19-1BCA-4386-BDDB-5CDE14888CF9}" destId="{487B50AA-5845-43A6-8E50-D6C8AB95084B}" srcOrd="1" destOrd="0" presId="urn:microsoft.com/office/officeart/2005/8/layout/vList5"/>
    <dgm:cxn modelId="{3230ED06-586F-404A-8574-4A0A27CD68F3}" type="presParOf" srcId="{B210D508-1D38-473E-86AB-6A945B3D3A6D}" destId="{B5F8727E-64D1-42CA-B2B7-086EA46BD7F0}" srcOrd="3" destOrd="0" presId="urn:microsoft.com/office/officeart/2005/8/layout/vList5"/>
    <dgm:cxn modelId="{39AB0959-FF58-4D9D-82DF-8B4173FE8557}" type="presParOf" srcId="{B210D508-1D38-473E-86AB-6A945B3D3A6D}" destId="{2F1E1AE1-E872-4489-956D-3174A5C99244}" srcOrd="4" destOrd="0" presId="urn:microsoft.com/office/officeart/2005/8/layout/vList5"/>
    <dgm:cxn modelId="{715268E1-5297-4546-922C-96A5067B0E9C}" type="presParOf" srcId="{2F1E1AE1-E872-4489-956D-3174A5C99244}" destId="{DE0E6771-5338-43EE-B2FA-1F20778BC98E}" srcOrd="0" destOrd="0" presId="urn:microsoft.com/office/officeart/2005/8/layout/vList5"/>
    <dgm:cxn modelId="{58ED251C-5C57-4FC1-8C2E-D883120D9A5D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Operation? Code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ผิด?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31. </a:t>
          </a:r>
          <a:r>
            <a:rPr lang="en-US" sz="3200" b="1" dirty="0" err="1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=A91*</a:t>
          </a:r>
          <a:r>
            <a:rPr lang="en-US" sz="3200" b="1" dirty="0" err="1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SDx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=D69*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แต่ไม่มีหัตถการ ให้เกล็ดเลือด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ea typeface="Tahoma" pitchFamily="34" charset="0"/>
              <a:cs typeface="TH Niramit AS" pitchFamily="2" charset="-34"/>
            </a:rPr>
            <a:t>33.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ea typeface="Tahoma" pitchFamily="34" charset="0"/>
              <a:cs typeface="TH Niramit AS" pitchFamily="2" charset="-34"/>
            </a:rPr>
            <a:t>ผ่าตัดต้อกระจกที่มีโรคแทรก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ea typeface="Tahoma" pitchFamily="34" charset="0"/>
              <a:cs typeface="TH Niramit AS" pitchFamily="2" charset="-34"/>
            </a:rPr>
            <a:t>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ea typeface="Tahoma" pitchFamily="34" charset="0"/>
              <a:cs typeface="TH Niramit AS" pitchFamily="2" charset="-34"/>
            </a:rPr>
            <a:t>แต่วันนอนน้อย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F1AFDBA-96BF-4E1D-8507-F0E737DFED42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3200" b="0" dirty="0" smtClean="0">
              <a:latin typeface="Tahoma" pitchFamily="34" charset="0"/>
              <a:cs typeface="Tahoma" pitchFamily="34" charset="0"/>
            </a:rPr>
            <a:t>มีเฉพาะบางเขต</a:t>
          </a:r>
          <a:endParaRPr lang="th-TH" sz="3200" b="0" dirty="0">
            <a:latin typeface="Tahoma" pitchFamily="34" charset="0"/>
            <a:cs typeface="Tahoma" pitchFamily="34" charset="0"/>
          </a:endParaRPr>
        </a:p>
      </dgm:t>
    </dgm:pt>
    <dgm:pt modelId="{1258F076-EDB0-4C67-958F-6FF766DE4CD0}" type="parTrans" cxnId="{F23A5A2F-A32D-41A1-A5F7-6EEDFD183571}">
      <dgm:prSet/>
      <dgm:spPr/>
      <dgm:t>
        <a:bodyPr/>
        <a:lstStyle/>
        <a:p>
          <a:endParaRPr lang="th-TH"/>
        </a:p>
      </dgm:t>
    </dgm:pt>
    <dgm:pt modelId="{56851B4F-88C7-43C9-AEA6-DDDB4AEF01BF}" type="sibTrans" cxnId="{F23A5A2F-A32D-41A1-A5F7-6EEDFD183571}">
      <dgm:prSet/>
      <dgm:spPr/>
      <dgm:t>
        <a:bodyPr/>
        <a:lstStyle/>
        <a:p>
          <a:endParaRPr lang="th-TH"/>
        </a:p>
      </dgm:t>
    </dgm:pt>
    <dgm:pt modelId="{1C0A7463-AEEB-44D9-98D0-3B5AFCD97744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32.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ศูนย์สำรองเตียง เนื่องจากอัตราการชดเชยแตกต่าง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667BB140-3F82-42A6-A46A-890899D71FE2}" type="parTrans" cxnId="{8AFAC961-ACBA-44D7-9D42-A764A65E4557}">
      <dgm:prSet/>
      <dgm:spPr/>
      <dgm:t>
        <a:bodyPr/>
        <a:lstStyle/>
        <a:p>
          <a:endParaRPr lang="th-TH"/>
        </a:p>
      </dgm:t>
    </dgm:pt>
    <dgm:pt modelId="{CAC41387-4F00-4051-B01B-2C95DC48DA9C}" type="sibTrans" cxnId="{8AFAC961-ACBA-44D7-9D42-A764A65E4557}">
      <dgm:prSet/>
      <dgm:spPr/>
      <dgm:t>
        <a:bodyPr/>
        <a:lstStyle/>
        <a:p>
          <a:endParaRPr lang="th-TH"/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treatment</a:t>
          </a:r>
        </a:p>
        <a:p>
          <a:pPr algn="ctr"/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Order 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ยาในรพ.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2848" custScaleY="7659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91389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27954CB7-40AD-4DCB-83DC-1ED5C156989B}" type="pres">
      <dgm:prSet presAssocID="{3F1AFDBA-96BF-4E1D-8507-F0E737DFED42}" presName="linNode" presStyleCnt="0"/>
      <dgm:spPr/>
    </dgm:pt>
    <dgm:pt modelId="{278632A2-049F-47C2-AA1A-C15548A850AA}" type="pres">
      <dgm:prSet presAssocID="{3F1AFDBA-96BF-4E1D-8507-F0E737DFED42}" presName="parentText" presStyleLbl="node1" presStyleIdx="1" presStyleCnt="3" custScaleY="81651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46895A0-BD97-4CE9-BE14-B5B84B73479B}" type="pres">
      <dgm:prSet presAssocID="{3F1AFDBA-96BF-4E1D-8507-F0E737DFED42}" presName="descendantText" presStyleLbl="alignAccFollowNode1" presStyleIdx="1" presStyleCnt="3" custLinFactNeighborX="0" custLinFactNeighborY="90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479AF70-21D5-4B97-85C6-B111BE9E50A4}" type="pres">
      <dgm:prSet presAssocID="{56851B4F-88C7-43C9-AEA6-DDDB4AEF01BF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28129" custScaleY="7136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8E354CDF-2994-41CF-AF5A-BD6E00EB23CC}" type="presOf" srcId="{B3E21459-E110-4F60-AE5C-AD60B0D3E8F1}" destId="{F2DB3719-F454-4108-8157-71061BB565B4}" srcOrd="0" destOrd="0" presId="urn:microsoft.com/office/officeart/2005/8/layout/vList5"/>
    <dgm:cxn modelId="{1DB0627C-0FD2-490A-83D3-51A301D54CE1}" type="presOf" srcId="{7FFA1D18-00A6-4785-AF36-65A8B5689BEB}" destId="{B210D508-1D38-473E-86AB-6A945B3D3A6D}" srcOrd="0" destOrd="0" presId="urn:microsoft.com/office/officeart/2005/8/layout/vList5"/>
    <dgm:cxn modelId="{C8C0E494-F4E2-42DE-9758-8C62636358FA}" type="presOf" srcId="{3F1AFDBA-96BF-4E1D-8507-F0E737DFED42}" destId="{278632A2-049F-47C2-AA1A-C15548A850AA}" srcOrd="0" destOrd="0" presId="urn:microsoft.com/office/officeart/2005/8/layout/vList5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8AFAC961-ACBA-44D7-9D42-A764A65E4557}" srcId="{3F1AFDBA-96BF-4E1D-8507-F0E737DFED42}" destId="{1C0A7463-AEEB-44D9-98D0-3B5AFCD97744}" srcOrd="0" destOrd="0" parTransId="{667BB140-3F82-42A6-A46A-890899D71FE2}" sibTransId="{CAC41387-4F00-4051-B01B-2C95DC48DA9C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F23A5A2F-A32D-41A1-A5F7-6EEDFD183571}" srcId="{7FFA1D18-00A6-4785-AF36-65A8B5689BEB}" destId="{3F1AFDBA-96BF-4E1D-8507-F0E737DFED42}" srcOrd="1" destOrd="0" parTransId="{1258F076-EDB0-4C67-958F-6FF766DE4CD0}" sibTransId="{56851B4F-88C7-43C9-AEA6-DDDB4AEF01BF}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EBA4F4CD-18FB-46E5-97BA-6F7E97BBB186}" type="presOf" srcId="{76B6EB3D-1C56-489D-BDE4-0B9307675F82}" destId="{DE0E6771-5338-43EE-B2FA-1F20778BC98E}" srcOrd="0" destOrd="0" presId="urn:microsoft.com/office/officeart/2005/8/layout/vList5"/>
    <dgm:cxn modelId="{7DED5AC6-E3F5-4640-8455-C44CD3704201}" type="presOf" srcId="{AD60E63B-9793-4DBF-9988-A18098B78492}" destId="{EB003D83-99D3-41C8-96D6-4954BA332582}" srcOrd="0" destOrd="0" presId="urn:microsoft.com/office/officeart/2005/8/layout/vList5"/>
    <dgm:cxn modelId="{027B4286-8A57-42A3-A85A-86500F7A5098}" type="presOf" srcId="{EBCC93E4-4A7C-4451-A529-D6C53043DA70}" destId="{AC2C2A45-7D53-4072-B4DE-627D09F1AA75}" srcOrd="0" destOrd="0" presId="urn:microsoft.com/office/officeart/2005/8/layout/vList5"/>
    <dgm:cxn modelId="{E603A19B-FA8D-4356-B86A-649682F1C916}" type="presOf" srcId="{1C0A7463-AEEB-44D9-98D0-3B5AFCD97744}" destId="{B46895A0-BD97-4CE9-BE14-B5B84B73479B}" srcOrd="0" destOrd="0" presId="urn:microsoft.com/office/officeart/2005/8/layout/vList5"/>
    <dgm:cxn modelId="{B07305DA-7B92-49E7-88DE-BAB8980127CE}" type="presParOf" srcId="{B210D508-1D38-473E-86AB-6A945B3D3A6D}" destId="{14B8D508-E348-4F78-9F0E-D26C2D9DD4CB}" srcOrd="0" destOrd="0" presId="urn:microsoft.com/office/officeart/2005/8/layout/vList5"/>
    <dgm:cxn modelId="{BD2DF853-C2BB-4A1D-A34F-8A104A73DB94}" type="presParOf" srcId="{14B8D508-E348-4F78-9F0E-D26C2D9DD4CB}" destId="{AC2C2A45-7D53-4072-B4DE-627D09F1AA75}" srcOrd="0" destOrd="0" presId="urn:microsoft.com/office/officeart/2005/8/layout/vList5"/>
    <dgm:cxn modelId="{956D8E55-30E2-4D0E-9789-78F5048A1FE4}" type="presParOf" srcId="{14B8D508-E348-4F78-9F0E-D26C2D9DD4CB}" destId="{F2DB3719-F454-4108-8157-71061BB565B4}" srcOrd="1" destOrd="0" presId="urn:microsoft.com/office/officeart/2005/8/layout/vList5"/>
    <dgm:cxn modelId="{C865847E-D507-45B7-91E8-BE0E5FC411A8}" type="presParOf" srcId="{B210D508-1D38-473E-86AB-6A945B3D3A6D}" destId="{9256AE90-C9E7-456F-A8F5-7735EE8503C7}" srcOrd="1" destOrd="0" presId="urn:microsoft.com/office/officeart/2005/8/layout/vList5"/>
    <dgm:cxn modelId="{BEA63776-4FFB-474F-815C-CF38B5E6B9AA}" type="presParOf" srcId="{B210D508-1D38-473E-86AB-6A945B3D3A6D}" destId="{27954CB7-40AD-4DCB-83DC-1ED5C156989B}" srcOrd="2" destOrd="0" presId="urn:microsoft.com/office/officeart/2005/8/layout/vList5"/>
    <dgm:cxn modelId="{1B2F928E-74E4-4FC9-BCFE-D75BCF2FD113}" type="presParOf" srcId="{27954CB7-40AD-4DCB-83DC-1ED5C156989B}" destId="{278632A2-049F-47C2-AA1A-C15548A850AA}" srcOrd="0" destOrd="0" presId="urn:microsoft.com/office/officeart/2005/8/layout/vList5"/>
    <dgm:cxn modelId="{55C9CFFF-3D89-43D5-B862-061A9EECF0F4}" type="presParOf" srcId="{27954CB7-40AD-4DCB-83DC-1ED5C156989B}" destId="{B46895A0-BD97-4CE9-BE14-B5B84B73479B}" srcOrd="1" destOrd="0" presId="urn:microsoft.com/office/officeart/2005/8/layout/vList5"/>
    <dgm:cxn modelId="{20926890-C2DE-4C0D-BD59-D78D6AC9B548}" type="presParOf" srcId="{B210D508-1D38-473E-86AB-6A945B3D3A6D}" destId="{8479AF70-21D5-4B97-85C6-B111BE9E50A4}" srcOrd="3" destOrd="0" presId="urn:microsoft.com/office/officeart/2005/8/layout/vList5"/>
    <dgm:cxn modelId="{31EB1615-6B60-4D64-AF96-9E746AC64B8E}" type="presParOf" srcId="{B210D508-1D38-473E-86AB-6A945B3D3A6D}" destId="{2F1E1AE1-E872-4489-956D-3174A5C99244}" srcOrd="4" destOrd="0" presId="urn:microsoft.com/office/officeart/2005/8/layout/vList5"/>
    <dgm:cxn modelId="{1144F1F5-5FE9-46FE-8F20-E03308703961}" type="presParOf" srcId="{2F1E1AE1-E872-4489-956D-3174A5C99244}" destId="{DE0E6771-5338-43EE-B2FA-1F20778BC98E}" srcOrd="0" destOrd="0" presId="urn:microsoft.com/office/officeart/2005/8/layout/vList5"/>
    <dgm:cxn modelId="{A6C7F565-5A39-4B50-972C-44CEDCED9C3B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หลักฐาน?</a:t>
          </a:r>
        </a:p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Treatment?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34.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ผ่าตัดเปลี่ยนข้อเข่าที่มีโรคแทรกซ้อน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: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Trauma?, 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หลักฐาน?</a:t>
          </a:r>
        </a:p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Indication, age?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600" b="1" dirty="0" smtClean="0">
              <a:latin typeface="TH Niramit AS" pitchFamily="2" charset="-34"/>
              <a:cs typeface="TH Niramit AS" pitchFamily="2" charset="-34"/>
            </a:rPr>
            <a:t>35. Revision </a:t>
          </a:r>
          <a:r>
            <a:rPr lang="th-TH" sz="3600" b="1" dirty="0" smtClean="0">
              <a:latin typeface="TH Niramit AS" pitchFamily="2" charset="-34"/>
              <a:cs typeface="TH Niramit AS" pitchFamily="2" charset="-34"/>
            </a:rPr>
            <a:t>ข้อเข่า</a:t>
          </a:r>
          <a:endParaRPr lang="th-TH" sz="36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F25F8E5-9FA8-4552-BB94-797C2F47E403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partial, instrument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B369FB81-30F3-4D75-A9A2-807B53F14367}" type="parTrans" cxnId="{214A15EC-7CBB-4A23-A514-929930CFF8BD}">
      <dgm:prSet/>
      <dgm:spPr/>
      <dgm:t>
        <a:bodyPr/>
        <a:lstStyle/>
        <a:p>
          <a:endParaRPr lang="en-US"/>
        </a:p>
      </dgm:t>
    </dgm:pt>
    <dgm:pt modelId="{8C78EA95-FB1A-437A-BC36-2E74A7E96AD4}" type="sibTrans" cxnId="{214A15EC-7CBB-4A23-A514-929930CFF8BD}">
      <dgm:prSet/>
      <dgm:spPr/>
      <dgm:t>
        <a:bodyPr/>
        <a:lstStyle/>
        <a:p>
          <a:endParaRPr lang="en-US"/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2" custScaleX="99677" custScaleY="15535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2" custScaleY="21225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2" custScaleX="99925" custScaleY="12719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2" custScaleX="100000" custScaleY="153394" custLinFactNeighborX="-2629" custLinFactNeighborY="719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8E88D4B0-E6D8-4C73-9B6B-8496464FCB5E}" type="presOf" srcId="{EBCC93E4-4A7C-4451-A529-D6C53043DA70}" destId="{AC2C2A45-7D53-4072-B4DE-627D09F1AA75}" srcOrd="0" destOrd="0" presId="urn:microsoft.com/office/officeart/2005/8/layout/vList5"/>
    <dgm:cxn modelId="{93E56938-298C-4E72-998E-8C11BF198393}" type="presOf" srcId="{B3E21459-E110-4F60-AE5C-AD60B0D3E8F1}" destId="{F2DB3719-F454-4108-8157-71061BB565B4}" srcOrd="0" destOrd="0" presId="urn:microsoft.com/office/officeart/2005/8/layout/vList5"/>
    <dgm:cxn modelId="{481F5791-9EB4-49B0-9C26-F434D4312D36}" type="presOf" srcId="{7FFA1D18-00A6-4785-AF36-65A8B5689BEB}" destId="{B210D508-1D38-473E-86AB-6A945B3D3A6D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214A15EC-7CBB-4A23-A514-929930CFF8BD}" srcId="{EBCC93E4-4A7C-4451-A529-D6C53043DA70}" destId="{8F25F8E5-9FA8-4552-BB94-797C2F47E403}" srcOrd="1" destOrd="0" parTransId="{B369FB81-30F3-4D75-A9A2-807B53F14367}" sibTransId="{8C78EA95-FB1A-437A-BC36-2E74A7E96AD4}"/>
    <dgm:cxn modelId="{4A7411EC-5EF6-4783-84EF-483C48920523}" type="presOf" srcId="{6B2ED344-7D77-4C6F-B65D-1DA5627B3721}" destId="{DBCA49D3-31DC-418A-AF36-F2D7C8F6CD47}" srcOrd="0" destOrd="0" presId="urn:microsoft.com/office/officeart/2005/8/layout/vList5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59513D9C-D90F-4C41-B4F8-0EC1E1300E53}" type="presOf" srcId="{4C0A977B-41D7-4227-9AF3-AA45AA07F9A7}" destId="{487B50AA-5845-43A6-8E50-D6C8AB95084B}" srcOrd="0" destOrd="0" presId="urn:microsoft.com/office/officeart/2005/8/layout/vList5"/>
    <dgm:cxn modelId="{D19F5E48-688C-42BD-A3E6-D4B985C89F87}" type="presOf" srcId="{8F25F8E5-9FA8-4552-BB94-797C2F47E403}" destId="{F2DB3719-F454-4108-8157-71061BB565B4}" srcOrd="0" destOrd="1" presId="urn:microsoft.com/office/officeart/2005/8/layout/vList5"/>
    <dgm:cxn modelId="{67C249FD-D553-43DB-A0A9-B21E16F37740}" type="presParOf" srcId="{B210D508-1D38-473E-86AB-6A945B3D3A6D}" destId="{14B8D508-E348-4F78-9F0E-D26C2D9DD4CB}" srcOrd="0" destOrd="0" presId="urn:microsoft.com/office/officeart/2005/8/layout/vList5"/>
    <dgm:cxn modelId="{2C542889-EC37-409B-B083-7C76AE5AD34B}" type="presParOf" srcId="{14B8D508-E348-4F78-9F0E-D26C2D9DD4CB}" destId="{AC2C2A45-7D53-4072-B4DE-627D09F1AA75}" srcOrd="0" destOrd="0" presId="urn:microsoft.com/office/officeart/2005/8/layout/vList5"/>
    <dgm:cxn modelId="{F60B9ACE-7F51-4C8A-A895-3668CF9C8F9C}" type="presParOf" srcId="{14B8D508-E348-4F78-9F0E-D26C2D9DD4CB}" destId="{F2DB3719-F454-4108-8157-71061BB565B4}" srcOrd="1" destOrd="0" presId="urn:microsoft.com/office/officeart/2005/8/layout/vList5"/>
    <dgm:cxn modelId="{95BAF50D-50CC-43F7-AF07-D9C3E7ED5048}" type="presParOf" srcId="{B210D508-1D38-473E-86AB-6A945B3D3A6D}" destId="{9256AE90-C9E7-456F-A8F5-7735EE8503C7}" srcOrd="1" destOrd="0" presId="urn:microsoft.com/office/officeart/2005/8/layout/vList5"/>
    <dgm:cxn modelId="{FA63A5AA-8ABE-45D5-AEEA-2745975B173E}" type="presParOf" srcId="{B210D508-1D38-473E-86AB-6A945B3D3A6D}" destId="{938B0B19-1BCA-4386-BDDB-5CDE14888CF9}" srcOrd="2" destOrd="0" presId="urn:microsoft.com/office/officeart/2005/8/layout/vList5"/>
    <dgm:cxn modelId="{C96CBCDD-C8E8-4FF5-ADB1-636CFE4EA38E}" type="presParOf" srcId="{938B0B19-1BCA-4386-BDDB-5CDE14888CF9}" destId="{DBCA49D3-31DC-418A-AF36-F2D7C8F6CD47}" srcOrd="0" destOrd="0" presId="urn:microsoft.com/office/officeart/2005/8/layout/vList5"/>
    <dgm:cxn modelId="{5007032E-BA0D-4419-8723-5DCA6AC37FDC}" type="presParOf" srcId="{938B0B19-1BCA-4386-BDDB-5CDE14888CF9}" destId="{487B50AA-5845-43A6-8E50-D6C8AB95084B}" srcOrd="1" destOrd="0" presId="urn:microsoft.com/office/officeart/2005/8/layout/vList5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E40960B-5BEE-447F-9358-7F1C0F73DED7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E5FE320-D837-4DBB-8A73-3B7FF52CE0E0}">
      <dgm:prSet phldrT="[Text]" custT="1"/>
      <dgm:spPr>
        <a:solidFill>
          <a:srgbClr val="FF66CC"/>
        </a:solidFill>
        <a:ln>
          <a:solidFill>
            <a:srgbClr val="66FFFF"/>
          </a:solidFill>
        </a:ln>
      </dgm:spPr>
      <dgm:t>
        <a:bodyPr/>
        <a:lstStyle/>
        <a:p>
          <a:r>
            <a:rPr lang="th-TH" sz="1800" dirty="0" smtClean="0">
              <a:cs typeface="PSL-Isara" pitchFamily="2" charset="-34"/>
            </a:rPr>
            <a:t>การบันทึกเวชระเบียน</a:t>
          </a:r>
          <a:endParaRPr lang="th-TH" sz="1800" dirty="0">
            <a:cs typeface="PSL-Isara" pitchFamily="2" charset="-34"/>
          </a:endParaRPr>
        </a:p>
      </dgm:t>
    </dgm:pt>
    <dgm:pt modelId="{E3A16A97-9955-4B0B-83E3-B7712A3016FC}" type="parTrans" cxnId="{32218D9E-ED5B-461C-BB79-6D9DEF1B6920}">
      <dgm:prSet/>
      <dgm:spPr/>
      <dgm:t>
        <a:bodyPr/>
        <a:lstStyle/>
        <a:p>
          <a:endParaRPr lang="th-TH"/>
        </a:p>
      </dgm:t>
    </dgm:pt>
    <dgm:pt modelId="{74E2E3C9-CDE5-4F48-98C1-81A9B3735241}" type="sibTrans" cxnId="{32218D9E-ED5B-461C-BB79-6D9DEF1B6920}">
      <dgm:prSet/>
      <dgm:spPr/>
      <dgm:t>
        <a:bodyPr/>
        <a:lstStyle/>
        <a:p>
          <a:endParaRPr lang="th-TH"/>
        </a:p>
      </dgm:t>
    </dgm:pt>
    <dgm:pt modelId="{00651C67-D2FE-4F0F-8012-716F17AFAD16}">
      <dgm:prSet phldrT="[Text]" custT="1"/>
      <dgm:spPr>
        <a:solidFill>
          <a:srgbClr val="00B050"/>
        </a:solidFill>
      </dgm:spPr>
      <dgm:t>
        <a:bodyPr/>
        <a:lstStyle/>
        <a:p>
          <a:r>
            <a:rPr lang="th-TH" sz="2000" dirty="0" smtClean="0">
              <a:cs typeface="PSL-Irene" pitchFamily="2" charset="-34"/>
            </a:rPr>
            <a:t>มาตรฐานโรงพยาบาลคุณภาพ  </a:t>
          </a:r>
          <a:r>
            <a:rPr lang="en-US" sz="2000" dirty="0" smtClean="0">
              <a:cs typeface="PSL-Irene" pitchFamily="2" charset="-34"/>
            </a:rPr>
            <a:t>(HA)</a:t>
          </a:r>
          <a:endParaRPr lang="th-TH" sz="2000" dirty="0">
            <a:cs typeface="PSL-Irene" pitchFamily="2" charset="-34"/>
          </a:endParaRPr>
        </a:p>
      </dgm:t>
    </dgm:pt>
    <dgm:pt modelId="{CCE16DF8-8530-43E8-9578-77596DC956F2}" type="parTrans" cxnId="{84B34969-0C2E-4ED4-9BBD-5436D9E283AE}">
      <dgm:prSet/>
      <dgm:spPr/>
      <dgm:t>
        <a:bodyPr/>
        <a:lstStyle/>
        <a:p>
          <a:endParaRPr lang="th-TH"/>
        </a:p>
      </dgm:t>
    </dgm:pt>
    <dgm:pt modelId="{1DDAE01A-324F-4031-B0AA-9B994C5F54FD}" type="sibTrans" cxnId="{84B34969-0C2E-4ED4-9BBD-5436D9E283AE}">
      <dgm:prSet/>
      <dgm:spPr/>
      <dgm:t>
        <a:bodyPr/>
        <a:lstStyle/>
        <a:p>
          <a:endParaRPr lang="th-TH"/>
        </a:p>
      </dgm:t>
    </dgm:pt>
    <dgm:pt modelId="{A221CE56-F9E9-4523-BED9-F882BC56BBDD}">
      <dgm:prSet phldrT="[Text]" custT="1"/>
      <dgm:spPr>
        <a:solidFill>
          <a:srgbClr val="0000CC"/>
        </a:solidFill>
        <a:ln>
          <a:solidFill>
            <a:srgbClr val="FF0000"/>
          </a:solidFill>
        </a:ln>
      </dgm:spPr>
      <dgm:t>
        <a:bodyPr/>
        <a:lstStyle/>
        <a:p>
          <a:r>
            <a:rPr lang="th-TH" sz="3200" dirty="0" smtClean="0">
              <a:cs typeface="PSL-Isara" pitchFamily="2" charset="-34"/>
            </a:rPr>
            <a:t>สปสช.</a:t>
          </a:r>
          <a:endParaRPr lang="th-TH" sz="3200" dirty="0">
            <a:cs typeface="PSL-Isara" pitchFamily="2" charset="-34"/>
          </a:endParaRPr>
        </a:p>
      </dgm:t>
    </dgm:pt>
    <dgm:pt modelId="{BFB84D4B-7720-4B1A-958D-32BBB3C18263}" type="parTrans" cxnId="{E59D33E8-A79F-453A-9BAC-CDA740802C74}">
      <dgm:prSet/>
      <dgm:spPr/>
      <dgm:t>
        <a:bodyPr/>
        <a:lstStyle/>
        <a:p>
          <a:endParaRPr lang="th-TH"/>
        </a:p>
      </dgm:t>
    </dgm:pt>
    <dgm:pt modelId="{0A97EB48-99CD-42F5-AC13-A61637D7A3BD}" type="sibTrans" cxnId="{E59D33E8-A79F-453A-9BAC-CDA740802C74}">
      <dgm:prSet/>
      <dgm:spPr/>
      <dgm:t>
        <a:bodyPr/>
        <a:lstStyle/>
        <a:p>
          <a:endParaRPr lang="th-TH"/>
        </a:p>
      </dgm:t>
    </dgm:pt>
    <dgm:pt modelId="{FBD9010E-89BE-4436-B869-7403E00743ED}">
      <dgm:prSet phldrT="[Text]" custT="1"/>
      <dgm:spPr>
        <a:solidFill>
          <a:srgbClr val="7030A0"/>
        </a:solidFill>
        <a:ln>
          <a:solidFill>
            <a:srgbClr val="FF66CC"/>
          </a:solidFill>
        </a:ln>
      </dgm:spPr>
      <dgm:t>
        <a:bodyPr/>
        <a:lstStyle/>
        <a:p>
          <a:r>
            <a:rPr lang="th-TH" sz="2000" dirty="0" smtClean="0">
              <a:cs typeface="PSL-Isara" pitchFamily="2" charset="-34"/>
            </a:rPr>
            <a:t>หลักฐานทางกฎหมาย</a:t>
          </a:r>
          <a:endParaRPr lang="en-US" sz="2000" dirty="0" smtClean="0">
            <a:cs typeface="PSL-Isara" pitchFamily="2" charset="-34"/>
          </a:endParaRPr>
        </a:p>
      </dgm:t>
    </dgm:pt>
    <dgm:pt modelId="{444FD5C5-F9DC-4E8F-B9D2-BE8745EE6B03}" type="parTrans" cxnId="{46190F46-EC2F-4431-9284-0F660AE6E97A}">
      <dgm:prSet/>
      <dgm:spPr/>
      <dgm:t>
        <a:bodyPr/>
        <a:lstStyle/>
        <a:p>
          <a:endParaRPr lang="th-TH"/>
        </a:p>
      </dgm:t>
    </dgm:pt>
    <dgm:pt modelId="{4D46460D-9D26-482B-97C2-EEE80DEDB76D}" type="sibTrans" cxnId="{46190F46-EC2F-4431-9284-0F660AE6E97A}">
      <dgm:prSet/>
      <dgm:spPr/>
      <dgm:t>
        <a:bodyPr/>
        <a:lstStyle/>
        <a:p>
          <a:endParaRPr lang="th-TH"/>
        </a:p>
      </dgm:t>
    </dgm:pt>
    <dgm:pt modelId="{52760A74-2350-464C-A0E9-717FBBD28320}">
      <dgm:prSet custT="1"/>
      <dgm:spPr>
        <a:solidFill>
          <a:srgbClr val="FFC000"/>
        </a:solidFill>
        <a:ln>
          <a:solidFill>
            <a:srgbClr val="92D050"/>
          </a:solidFill>
        </a:ln>
      </dgm:spPr>
      <dgm:t>
        <a:bodyPr/>
        <a:lstStyle/>
        <a:p>
          <a:r>
            <a:rPr lang="th-TH" sz="1600" dirty="0" smtClean="0">
              <a:solidFill>
                <a:srgbClr val="0000CC"/>
              </a:solidFill>
              <a:cs typeface="PSL-Irene" pitchFamily="2" charset="-34"/>
            </a:rPr>
            <a:t>สภาวิชาชีพ</a:t>
          </a:r>
        </a:p>
        <a:p>
          <a:r>
            <a:rPr lang="th-TH" sz="1600" dirty="0" smtClean="0">
              <a:solidFill>
                <a:srgbClr val="0000CC"/>
              </a:solidFill>
              <a:cs typeface="PSL-Irene" pitchFamily="2" charset="-34"/>
            </a:rPr>
            <a:t>แพทยสภา/สภาการพยาบาล</a:t>
          </a:r>
          <a:endParaRPr lang="en-US" sz="1600" dirty="0" smtClean="0">
            <a:solidFill>
              <a:srgbClr val="0000CC"/>
            </a:solidFill>
            <a:cs typeface="PSL-Irene" pitchFamily="2" charset="-34"/>
          </a:endParaRPr>
        </a:p>
        <a:p>
          <a:endParaRPr lang="th-TH" sz="1600" dirty="0">
            <a:solidFill>
              <a:srgbClr val="0000CC"/>
            </a:solidFill>
            <a:cs typeface="PSL-Irene" pitchFamily="2" charset="-34"/>
          </a:endParaRPr>
        </a:p>
      </dgm:t>
    </dgm:pt>
    <dgm:pt modelId="{848BA4BC-894E-4213-B7B7-E911F3410ADE}" type="parTrans" cxnId="{F65EBADF-5E22-410C-8D98-3FAAED8B0731}">
      <dgm:prSet/>
      <dgm:spPr/>
      <dgm:t>
        <a:bodyPr/>
        <a:lstStyle/>
        <a:p>
          <a:endParaRPr lang="th-TH"/>
        </a:p>
      </dgm:t>
    </dgm:pt>
    <dgm:pt modelId="{FFDB2693-CE76-4B6B-8FE7-4A3A9ED8BA36}" type="sibTrans" cxnId="{F65EBADF-5E22-410C-8D98-3FAAED8B0731}">
      <dgm:prSet/>
      <dgm:spPr/>
      <dgm:t>
        <a:bodyPr/>
        <a:lstStyle/>
        <a:p>
          <a:endParaRPr lang="th-TH"/>
        </a:p>
      </dgm:t>
    </dgm:pt>
    <dgm:pt modelId="{02074B44-F447-4200-822D-75BA49DC2703}" type="pres">
      <dgm:prSet presAssocID="{EE40960B-5BEE-447F-9358-7F1C0F73DED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67BB93F-F5DE-4C32-A659-E683ED9D3CDB}" type="pres">
      <dgm:prSet presAssocID="{0E5FE320-D837-4DBB-8A73-3B7FF52CE0E0}" presName="centerShape" presStyleLbl="node0" presStyleIdx="0" presStyleCnt="1" custScaleX="132346"/>
      <dgm:spPr/>
      <dgm:t>
        <a:bodyPr/>
        <a:lstStyle/>
        <a:p>
          <a:endParaRPr lang="th-TH"/>
        </a:p>
      </dgm:t>
    </dgm:pt>
    <dgm:pt modelId="{36623510-FD4D-48A3-A579-EEABE31EA5BB}" type="pres">
      <dgm:prSet presAssocID="{CCE16DF8-8530-43E8-9578-77596DC956F2}" presName="parTrans" presStyleLbl="sibTrans2D1" presStyleIdx="0" presStyleCnt="4"/>
      <dgm:spPr/>
      <dgm:t>
        <a:bodyPr/>
        <a:lstStyle/>
        <a:p>
          <a:endParaRPr lang="th-TH"/>
        </a:p>
      </dgm:t>
    </dgm:pt>
    <dgm:pt modelId="{94EB9508-D931-4121-81B8-A9EA44B13395}" type="pres">
      <dgm:prSet presAssocID="{CCE16DF8-8530-43E8-9578-77596DC956F2}" presName="connectorText" presStyleLbl="sibTrans2D1" presStyleIdx="0" presStyleCnt="4"/>
      <dgm:spPr/>
      <dgm:t>
        <a:bodyPr/>
        <a:lstStyle/>
        <a:p>
          <a:endParaRPr lang="th-TH"/>
        </a:p>
      </dgm:t>
    </dgm:pt>
    <dgm:pt modelId="{7A2A9CCC-FDFA-410D-9352-7AE941E71B2B}" type="pres">
      <dgm:prSet presAssocID="{00651C67-D2FE-4F0F-8012-716F17AFAD16}" presName="node" presStyleLbl="node1" presStyleIdx="0" presStyleCnt="4" custScaleX="223786" custRadScaleRad="98586" custRadScaleInc="-220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00B508E-7A58-40F1-8311-17FE45236176}" type="pres">
      <dgm:prSet presAssocID="{BFB84D4B-7720-4B1A-958D-32BBB3C18263}" presName="parTrans" presStyleLbl="sibTrans2D1" presStyleIdx="1" presStyleCnt="4"/>
      <dgm:spPr/>
      <dgm:t>
        <a:bodyPr/>
        <a:lstStyle/>
        <a:p>
          <a:endParaRPr lang="th-TH"/>
        </a:p>
      </dgm:t>
    </dgm:pt>
    <dgm:pt modelId="{020AD25F-4F8B-4818-992E-648D85EBC3F2}" type="pres">
      <dgm:prSet presAssocID="{BFB84D4B-7720-4B1A-958D-32BBB3C18263}" presName="connectorText" presStyleLbl="sibTrans2D1" presStyleIdx="1" presStyleCnt="4"/>
      <dgm:spPr/>
      <dgm:t>
        <a:bodyPr/>
        <a:lstStyle/>
        <a:p>
          <a:endParaRPr lang="th-TH"/>
        </a:p>
      </dgm:t>
    </dgm:pt>
    <dgm:pt modelId="{CA8D4175-DE3A-47CF-B582-8EFB6F4F1F0F}" type="pres">
      <dgm:prSet presAssocID="{A221CE56-F9E9-4523-BED9-F882BC56BBDD}" presName="node" presStyleLbl="node1" presStyleIdx="1" presStyleCnt="4" custScaleX="161754" custRadScaleRad="146645" custRadScaleInc="-600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5CD360D-F04F-47D8-AE84-26EA6EC15FAE}" type="pres">
      <dgm:prSet presAssocID="{848BA4BC-894E-4213-B7B7-E911F3410ADE}" presName="parTrans" presStyleLbl="sibTrans2D1" presStyleIdx="2" presStyleCnt="4"/>
      <dgm:spPr/>
      <dgm:t>
        <a:bodyPr/>
        <a:lstStyle/>
        <a:p>
          <a:endParaRPr lang="th-TH"/>
        </a:p>
      </dgm:t>
    </dgm:pt>
    <dgm:pt modelId="{E5E1FF8D-0F2B-4B46-B557-27CB305A9F45}" type="pres">
      <dgm:prSet presAssocID="{848BA4BC-894E-4213-B7B7-E911F3410ADE}" presName="connectorText" presStyleLbl="sibTrans2D1" presStyleIdx="2" presStyleCnt="4"/>
      <dgm:spPr/>
      <dgm:t>
        <a:bodyPr/>
        <a:lstStyle/>
        <a:p>
          <a:endParaRPr lang="th-TH"/>
        </a:p>
      </dgm:t>
    </dgm:pt>
    <dgm:pt modelId="{9C2FD043-6203-4CA1-8D1A-EB6A08A7DC2D}" type="pres">
      <dgm:prSet presAssocID="{52760A74-2350-464C-A0E9-717FBBD28320}" presName="node" presStyleLbl="node1" presStyleIdx="2" presStyleCnt="4" custScaleX="219137" custScaleY="109023" custRadScaleRad="94335" custRadScaleInc="-170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39517CA-E8AF-45A7-9D71-3F6C1FD7D285}" type="pres">
      <dgm:prSet presAssocID="{444FD5C5-F9DC-4E8F-B9D2-BE8745EE6B03}" presName="parTrans" presStyleLbl="sibTrans2D1" presStyleIdx="3" presStyleCnt="4"/>
      <dgm:spPr/>
      <dgm:t>
        <a:bodyPr/>
        <a:lstStyle/>
        <a:p>
          <a:endParaRPr lang="th-TH"/>
        </a:p>
      </dgm:t>
    </dgm:pt>
    <dgm:pt modelId="{CE7E057E-C125-4180-9C1F-00D7C664ED1B}" type="pres">
      <dgm:prSet presAssocID="{444FD5C5-F9DC-4E8F-B9D2-BE8745EE6B03}" presName="connectorText" presStyleLbl="sibTrans2D1" presStyleIdx="3" presStyleCnt="4"/>
      <dgm:spPr/>
      <dgm:t>
        <a:bodyPr/>
        <a:lstStyle/>
        <a:p>
          <a:endParaRPr lang="th-TH"/>
        </a:p>
      </dgm:t>
    </dgm:pt>
    <dgm:pt modelId="{928A65AF-32E6-480A-8D3F-4791A60018B2}" type="pres">
      <dgm:prSet presAssocID="{FBD9010E-89BE-4436-B869-7403E00743ED}" presName="node" presStyleLbl="node1" presStyleIdx="3" presStyleCnt="4" custScaleX="195861" custRadScaleRad="155385" custRadScaleInc="-94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65EBADF-5E22-410C-8D98-3FAAED8B0731}" srcId="{0E5FE320-D837-4DBB-8A73-3B7FF52CE0E0}" destId="{52760A74-2350-464C-A0E9-717FBBD28320}" srcOrd="2" destOrd="0" parTransId="{848BA4BC-894E-4213-B7B7-E911F3410ADE}" sibTransId="{FFDB2693-CE76-4B6B-8FE7-4A3A9ED8BA36}"/>
    <dgm:cxn modelId="{149DB534-32F0-4468-8EE6-7E78CA4DBFDA}" type="presOf" srcId="{BFB84D4B-7720-4B1A-958D-32BBB3C18263}" destId="{020AD25F-4F8B-4818-992E-648D85EBC3F2}" srcOrd="1" destOrd="0" presId="urn:microsoft.com/office/officeart/2005/8/layout/radial5"/>
    <dgm:cxn modelId="{BC763C89-FD8D-4E2D-BCED-203D8FEB1429}" type="presOf" srcId="{EE40960B-5BEE-447F-9358-7F1C0F73DED7}" destId="{02074B44-F447-4200-822D-75BA49DC2703}" srcOrd="0" destOrd="0" presId="urn:microsoft.com/office/officeart/2005/8/layout/radial5"/>
    <dgm:cxn modelId="{6376DC58-BCA9-4EDA-A7C5-3394B5C01847}" type="presOf" srcId="{CCE16DF8-8530-43E8-9578-77596DC956F2}" destId="{36623510-FD4D-48A3-A579-EEABE31EA5BB}" srcOrd="0" destOrd="0" presId="urn:microsoft.com/office/officeart/2005/8/layout/radial5"/>
    <dgm:cxn modelId="{32218D9E-ED5B-461C-BB79-6D9DEF1B6920}" srcId="{EE40960B-5BEE-447F-9358-7F1C0F73DED7}" destId="{0E5FE320-D837-4DBB-8A73-3B7FF52CE0E0}" srcOrd="0" destOrd="0" parTransId="{E3A16A97-9955-4B0B-83E3-B7712A3016FC}" sibTransId="{74E2E3C9-CDE5-4F48-98C1-81A9B3735241}"/>
    <dgm:cxn modelId="{C58FA846-7283-4C52-ABA5-E6E19D11BDDA}" type="presOf" srcId="{A221CE56-F9E9-4523-BED9-F882BC56BBDD}" destId="{CA8D4175-DE3A-47CF-B582-8EFB6F4F1F0F}" srcOrd="0" destOrd="0" presId="urn:microsoft.com/office/officeart/2005/8/layout/radial5"/>
    <dgm:cxn modelId="{E59D33E8-A79F-453A-9BAC-CDA740802C74}" srcId="{0E5FE320-D837-4DBB-8A73-3B7FF52CE0E0}" destId="{A221CE56-F9E9-4523-BED9-F882BC56BBDD}" srcOrd="1" destOrd="0" parTransId="{BFB84D4B-7720-4B1A-958D-32BBB3C18263}" sibTransId="{0A97EB48-99CD-42F5-AC13-A61637D7A3BD}"/>
    <dgm:cxn modelId="{E703C9C9-7588-4D9E-A874-AA977D0567DD}" type="presOf" srcId="{848BA4BC-894E-4213-B7B7-E911F3410ADE}" destId="{E5E1FF8D-0F2B-4B46-B557-27CB305A9F45}" srcOrd="1" destOrd="0" presId="urn:microsoft.com/office/officeart/2005/8/layout/radial5"/>
    <dgm:cxn modelId="{84B34969-0C2E-4ED4-9BBD-5436D9E283AE}" srcId="{0E5FE320-D837-4DBB-8A73-3B7FF52CE0E0}" destId="{00651C67-D2FE-4F0F-8012-716F17AFAD16}" srcOrd="0" destOrd="0" parTransId="{CCE16DF8-8530-43E8-9578-77596DC956F2}" sibTransId="{1DDAE01A-324F-4031-B0AA-9B994C5F54FD}"/>
    <dgm:cxn modelId="{9D3B3F03-C506-4195-97AD-54335533D24F}" type="presOf" srcId="{0E5FE320-D837-4DBB-8A73-3B7FF52CE0E0}" destId="{267BB93F-F5DE-4C32-A659-E683ED9D3CDB}" srcOrd="0" destOrd="0" presId="urn:microsoft.com/office/officeart/2005/8/layout/radial5"/>
    <dgm:cxn modelId="{46190F46-EC2F-4431-9284-0F660AE6E97A}" srcId="{0E5FE320-D837-4DBB-8A73-3B7FF52CE0E0}" destId="{FBD9010E-89BE-4436-B869-7403E00743ED}" srcOrd="3" destOrd="0" parTransId="{444FD5C5-F9DC-4E8F-B9D2-BE8745EE6B03}" sibTransId="{4D46460D-9D26-482B-97C2-EEE80DEDB76D}"/>
    <dgm:cxn modelId="{30B19F90-FF23-4D89-B463-6BF06BBA473E}" type="presOf" srcId="{00651C67-D2FE-4F0F-8012-716F17AFAD16}" destId="{7A2A9CCC-FDFA-410D-9352-7AE941E71B2B}" srcOrd="0" destOrd="0" presId="urn:microsoft.com/office/officeart/2005/8/layout/radial5"/>
    <dgm:cxn modelId="{B92582E7-D871-40C3-A5D5-7CF92C439CE6}" type="presOf" srcId="{848BA4BC-894E-4213-B7B7-E911F3410ADE}" destId="{85CD360D-F04F-47D8-AE84-26EA6EC15FAE}" srcOrd="0" destOrd="0" presId="urn:microsoft.com/office/officeart/2005/8/layout/radial5"/>
    <dgm:cxn modelId="{E4C8DD2D-26EC-4F25-8B33-277AB487A34A}" type="presOf" srcId="{BFB84D4B-7720-4B1A-958D-32BBB3C18263}" destId="{800B508E-7A58-40F1-8311-17FE45236176}" srcOrd="0" destOrd="0" presId="urn:microsoft.com/office/officeart/2005/8/layout/radial5"/>
    <dgm:cxn modelId="{19DB72AC-FB11-4D5E-8800-527EDE4BEB9A}" type="presOf" srcId="{444FD5C5-F9DC-4E8F-B9D2-BE8745EE6B03}" destId="{F39517CA-E8AF-45A7-9D71-3F6C1FD7D285}" srcOrd="0" destOrd="0" presId="urn:microsoft.com/office/officeart/2005/8/layout/radial5"/>
    <dgm:cxn modelId="{2FA0A3E7-4C37-4442-BBFB-1EC985367472}" type="presOf" srcId="{FBD9010E-89BE-4436-B869-7403E00743ED}" destId="{928A65AF-32E6-480A-8D3F-4791A60018B2}" srcOrd="0" destOrd="0" presId="urn:microsoft.com/office/officeart/2005/8/layout/radial5"/>
    <dgm:cxn modelId="{68085F6F-2D34-495C-BE27-5654B05D37EF}" type="presOf" srcId="{444FD5C5-F9DC-4E8F-B9D2-BE8745EE6B03}" destId="{CE7E057E-C125-4180-9C1F-00D7C664ED1B}" srcOrd="1" destOrd="0" presId="urn:microsoft.com/office/officeart/2005/8/layout/radial5"/>
    <dgm:cxn modelId="{EB750307-319C-470A-A2F5-4BFED35BCD05}" type="presOf" srcId="{CCE16DF8-8530-43E8-9578-77596DC956F2}" destId="{94EB9508-D931-4121-81B8-A9EA44B13395}" srcOrd="1" destOrd="0" presId="urn:microsoft.com/office/officeart/2005/8/layout/radial5"/>
    <dgm:cxn modelId="{DF326BA0-078E-4FF4-8556-D355E7EBAA47}" type="presOf" srcId="{52760A74-2350-464C-A0E9-717FBBD28320}" destId="{9C2FD043-6203-4CA1-8D1A-EB6A08A7DC2D}" srcOrd="0" destOrd="0" presId="urn:microsoft.com/office/officeart/2005/8/layout/radial5"/>
    <dgm:cxn modelId="{BEEE4F0D-EFC0-44F9-9E59-44E96BF66780}" type="presParOf" srcId="{02074B44-F447-4200-822D-75BA49DC2703}" destId="{267BB93F-F5DE-4C32-A659-E683ED9D3CDB}" srcOrd="0" destOrd="0" presId="urn:microsoft.com/office/officeart/2005/8/layout/radial5"/>
    <dgm:cxn modelId="{9F44282D-6D35-4E60-A2A3-F07346964C67}" type="presParOf" srcId="{02074B44-F447-4200-822D-75BA49DC2703}" destId="{36623510-FD4D-48A3-A579-EEABE31EA5BB}" srcOrd="1" destOrd="0" presId="urn:microsoft.com/office/officeart/2005/8/layout/radial5"/>
    <dgm:cxn modelId="{0FE744F4-730D-4C11-963A-9135430C0924}" type="presParOf" srcId="{36623510-FD4D-48A3-A579-EEABE31EA5BB}" destId="{94EB9508-D931-4121-81B8-A9EA44B13395}" srcOrd="0" destOrd="0" presId="urn:microsoft.com/office/officeart/2005/8/layout/radial5"/>
    <dgm:cxn modelId="{20D70680-F4AD-4CB6-AE96-5B4564DE4173}" type="presParOf" srcId="{02074B44-F447-4200-822D-75BA49DC2703}" destId="{7A2A9CCC-FDFA-410D-9352-7AE941E71B2B}" srcOrd="2" destOrd="0" presId="urn:microsoft.com/office/officeart/2005/8/layout/radial5"/>
    <dgm:cxn modelId="{11B3441F-041F-4405-8CD7-6F041F181974}" type="presParOf" srcId="{02074B44-F447-4200-822D-75BA49DC2703}" destId="{800B508E-7A58-40F1-8311-17FE45236176}" srcOrd="3" destOrd="0" presId="urn:microsoft.com/office/officeart/2005/8/layout/radial5"/>
    <dgm:cxn modelId="{5989AF9E-9510-452C-861E-FA76B3530978}" type="presParOf" srcId="{800B508E-7A58-40F1-8311-17FE45236176}" destId="{020AD25F-4F8B-4818-992E-648D85EBC3F2}" srcOrd="0" destOrd="0" presId="urn:microsoft.com/office/officeart/2005/8/layout/radial5"/>
    <dgm:cxn modelId="{63682DAD-D1DA-45D1-B34F-B9D9F45433CD}" type="presParOf" srcId="{02074B44-F447-4200-822D-75BA49DC2703}" destId="{CA8D4175-DE3A-47CF-B582-8EFB6F4F1F0F}" srcOrd="4" destOrd="0" presId="urn:microsoft.com/office/officeart/2005/8/layout/radial5"/>
    <dgm:cxn modelId="{B685AA0D-217A-4F0A-8B57-C908BEFA4DA0}" type="presParOf" srcId="{02074B44-F447-4200-822D-75BA49DC2703}" destId="{85CD360D-F04F-47D8-AE84-26EA6EC15FAE}" srcOrd="5" destOrd="0" presId="urn:microsoft.com/office/officeart/2005/8/layout/radial5"/>
    <dgm:cxn modelId="{9E87723F-2BE5-4A9E-8639-4C6593D53540}" type="presParOf" srcId="{85CD360D-F04F-47D8-AE84-26EA6EC15FAE}" destId="{E5E1FF8D-0F2B-4B46-B557-27CB305A9F45}" srcOrd="0" destOrd="0" presId="urn:microsoft.com/office/officeart/2005/8/layout/radial5"/>
    <dgm:cxn modelId="{7873B708-8F5A-407F-A5FC-F74C1445D151}" type="presParOf" srcId="{02074B44-F447-4200-822D-75BA49DC2703}" destId="{9C2FD043-6203-4CA1-8D1A-EB6A08A7DC2D}" srcOrd="6" destOrd="0" presId="urn:microsoft.com/office/officeart/2005/8/layout/radial5"/>
    <dgm:cxn modelId="{FEEAF543-D245-47F7-B7FA-D583D3313CD0}" type="presParOf" srcId="{02074B44-F447-4200-822D-75BA49DC2703}" destId="{F39517CA-E8AF-45A7-9D71-3F6C1FD7D285}" srcOrd="7" destOrd="0" presId="urn:microsoft.com/office/officeart/2005/8/layout/radial5"/>
    <dgm:cxn modelId="{D6EBBBA9-32DD-41DA-AF67-6765AC70CDFC}" type="presParOf" srcId="{F39517CA-E8AF-45A7-9D71-3F6C1FD7D285}" destId="{CE7E057E-C125-4180-9C1F-00D7C664ED1B}" srcOrd="0" destOrd="0" presId="urn:microsoft.com/office/officeart/2005/8/layout/radial5"/>
    <dgm:cxn modelId="{A0D76C8A-76A4-42B8-B52E-2E4E84A06906}" type="presParOf" srcId="{02074B44-F447-4200-822D-75BA49DC2703}" destId="{928A65AF-32E6-480A-8D3F-4791A60018B2}" srcOrd="8" destOrd="0" presId="urn:microsoft.com/office/officeart/2005/8/layout/radial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4_4" csCatId="accent4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Discharge type/status?</a:t>
          </a:r>
        </a:p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Operation? Code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ผิด?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4.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กรณีผ่าตัดสมอง วันนอนรพ.น้อย และการจำหน่ายเป็นหาย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PDx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?, CC ?</a:t>
          </a:r>
        </a:p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Op? open/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endos</a:t>
          </a:r>
          <a:endParaRPr lang="en-US" sz="2800" b="0" dirty="0" smtClean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algn="ctr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บันทึกผิด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? LOS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5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ค่าน้ำหนักสัมพัทธ์สูง วันนอนรพ.น้อย และการจำหน่ายเป็นหาย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บันทึกผิด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? </a:t>
          </a:r>
        </a:p>
        <a:p>
          <a:pPr algn="ctr"/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BW/</a:t>
          </a:r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adm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 /Wt. </a:t>
          </a:r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disch.type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/status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800" dirty="0" smtClean="0">
              <a:latin typeface="Microsoft Sans Serif" pitchFamily="34" charset="0"/>
              <a:ea typeface="Tahoma" pitchFamily="34" charset="0"/>
              <a:cs typeface="Microsoft Sans Serif" pitchFamily="34" charset="0"/>
            </a:rPr>
            <a:t>6.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อายุน้อยกว่า 1 ปี  </a:t>
          </a:r>
          <a:r>
            <a:rPr lang="en-US" sz="3200" b="1" dirty="0" err="1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Adm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 wt.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น้อยกว่า 1500 กรัม  วันนอน รพ. น้อย และการจำหน่ายเป็นหาย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30683" custScaleY="9829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108550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3064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127301" custLinFactNeighborX="-246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2807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D5DD514-BC2E-40F2-8F89-33489723D447}" type="presOf" srcId="{6B2ED344-7D77-4C6F-B65D-1DA5627B3721}" destId="{DBCA49D3-31DC-418A-AF36-F2D7C8F6CD47}" srcOrd="0" destOrd="0" presId="urn:microsoft.com/office/officeart/2005/8/layout/vList5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6E8A23AA-0709-4CF3-9B9F-BA6CC91CF62F}" type="presOf" srcId="{4C0A977B-41D7-4227-9AF3-AA45AA07F9A7}" destId="{487B50AA-5845-43A6-8E50-D6C8AB95084B}" srcOrd="0" destOrd="0" presId="urn:microsoft.com/office/officeart/2005/8/layout/vList5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5FC8DD9A-D726-4C61-BE56-65D8B5332DD2}" type="presOf" srcId="{AD60E63B-9793-4DBF-9988-A18098B78492}" destId="{EB003D83-99D3-41C8-96D6-4954BA332582}" srcOrd="0" destOrd="0" presId="urn:microsoft.com/office/officeart/2005/8/layout/vList5"/>
    <dgm:cxn modelId="{7C6F09D3-5AF5-4396-9240-0E47C4941BAA}" type="presOf" srcId="{B3E21459-E110-4F60-AE5C-AD60B0D3E8F1}" destId="{F2DB3719-F454-4108-8157-71061BB565B4}" srcOrd="0" destOrd="0" presId="urn:microsoft.com/office/officeart/2005/8/layout/vList5"/>
    <dgm:cxn modelId="{4F3715EF-195C-43DB-AA8D-196C2A630386}" type="presOf" srcId="{7FFA1D18-00A6-4785-AF36-65A8B5689BEB}" destId="{B210D508-1D38-473E-86AB-6A945B3D3A6D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92DDE55E-4B29-4980-BFEE-5840E6185BE7}" type="presOf" srcId="{EBCC93E4-4A7C-4451-A529-D6C53043DA70}" destId="{AC2C2A45-7D53-4072-B4DE-627D09F1AA75}" srcOrd="0" destOrd="0" presId="urn:microsoft.com/office/officeart/2005/8/layout/vList5"/>
    <dgm:cxn modelId="{A08C530B-4036-4891-8A12-0AE8B29C62D5}" type="presOf" srcId="{76B6EB3D-1C56-489D-BDE4-0B9307675F82}" destId="{DE0E6771-5338-43EE-B2FA-1F20778BC98E}" srcOrd="0" destOrd="0" presId="urn:microsoft.com/office/officeart/2005/8/layout/vList5"/>
    <dgm:cxn modelId="{88C79492-5102-4D0A-83A3-19AED35476C6}" type="presParOf" srcId="{B210D508-1D38-473E-86AB-6A945B3D3A6D}" destId="{14B8D508-E348-4F78-9F0E-D26C2D9DD4CB}" srcOrd="0" destOrd="0" presId="urn:microsoft.com/office/officeart/2005/8/layout/vList5"/>
    <dgm:cxn modelId="{C5624B3F-4B2D-4543-86DB-E421D8809BF2}" type="presParOf" srcId="{14B8D508-E348-4F78-9F0E-D26C2D9DD4CB}" destId="{AC2C2A45-7D53-4072-B4DE-627D09F1AA75}" srcOrd="0" destOrd="0" presId="urn:microsoft.com/office/officeart/2005/8/layout/vList5"/>
    <dgm:cxn modelId="{3948C979-EB1C-43D7-9041-EBB6F2F1A38A}" type="presParOf" srcId="{14B8D508-E348-4F78-9F0E-D26C2D9DD4CB}" destId="{F2DB3719-F454-4108-8157-71061BB565B4}" srcOrd="1" destOrd="0" presId="urn:microsoft.com/office/officeart/2005/8/layout/vList5"/>
    <dgm:cxn modelId="{71F500C7-CA94-4790-871A-D71595C78024}" type="presParOf" srcId="{B210D508-1D38-473E-86AB-6A945B3D3A6D}" destId="{9256AE90-C9E7-456F-A8F5-7735EE8503C7}" srcOrd="1" destOrd="0" presId="urn:microsoft.com/office/officeart/2005/8/layout/vList5"/>
    <dgm:cxn modelId="{5E9ACD46-5AD1-4F32-8CD4-364260A93F80}" type="presParOf" srcId="{B210D508-1D38-473E-86AB-6A945B3D3A6D}" destId="{938B0B19-1BCA-4386-BDDB-5CDE14888CF9}" srcOrd="2" destOrd="0" presId="urn:microsoft.com/office/officeart/2005/8/layout/vList5"/>
    <dgm:cxn modelId="{C2FE370F-9459-4B02-8083-59AD68D4ABC9}" type="presParOf" srcId="{938B0B19-1BCA-4386-BDDB-5CDE14888CF9}" destId="{DBCA49D3-31DC-418A-AF36-F2D7C8F6CD47}" srcOrd="0" destOrd="0" presId="urn:microsoft.com/office/officeart/2005/8/layout/vList5"/>
    <dgm:cxn modelId="{4D41F157-46C7-468D-A090-878EB774974C}" type="presParOf" srcId="{938B0B19-1BCA-4386-BDDB-5CDE14888CF9}" destId="{487B50AA-5845-43A6-8E50-D6C8AB95084B}" srcOrd="1" destOrd="0" presId="urn:microsoft.com/office/officeart/2005/8/layout/vList5"/>
    <dgm:cxn modelId="{1CBF8BF1-841C-4E95-9012-D464BE50179E}" type="presParOf" srcId="{B210D508-1D38-473E-86AB-6A945B3D3A6D}" destId="{B5F8727E-64D1-42CA-B2B7-086EA46BD7F0}" srcOrd="3" destOrd="0" presId="urn:microsoft.com/office/officeart/2005/8/layout/vList5"/>
    <dgm:cxn modelId="{A686B32D-CD19-4EAB-B9AF-9FAFA683CF4F}" type="presParOf" srcId="{B210D508-1D38-473E-86AB-6A945B3D3A6D}" destId="{2F1E1AE1-E872-4489-956D-3174A5C99244}" srcOrd="4" destOrd="0" presId="urn:microsoft.com/office/officeart/2005/8/layout/vList5"/>
    <dgm:cxn modelId="{33039730-DFD6-4117-AD6F-42E3885C6377}" type="presParOf" srcId="{2F1E1AE1-E872-4489-956D-3174A5C99244}" destId="{DE0E6771-5338-43EE-B2FA-1F20778BC98E}" srcOrd="0" destOrd="0" presId="urn:microsoft.com/office/officeart/2005/8/layout/vList5"/>
    <dgm:cxn modelId="{83DC31E7-2EFB-4DC3-9C34-9999E5CECD35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Operation?    Code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หัตถการผิด?</a:t>
          </a:r>
        </a:p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กรณี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spinal tap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7.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ทำหัตถการเกี่ยวกับ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Spinal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วันนอน รพ.น้อย ค่าใช้จ่ายน้อย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Op?Code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หัตถการผิด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open/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endos</a:t>
          </a:r>
          <a:endParaRPr lang="en-US" sz="2800" b="0" dirty="0" smtClean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บันทึกผิด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? 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8.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ทำหัตถการเกี่ยวกับ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Stomach esophagus ,duodenal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วันนอน รพ.น้อย และประเภทการจำหน่ายเป็นหาย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หลักฐานการ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on ventilator discharge type/status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9. on ventilator support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วันนอน รพ .น้อย  และประเภทการจำหน่ายเป็นหาย        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3428" custScaleY="7782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3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9959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127301" custLinFactNeighborX="-246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2812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3F42FC27-07F8-4232-87F2-58FA675AEB08}" type="presOf" srcId="{6B2ED344-7D77-4C6F-B65D-1DA5627B3721}" destId="{DBCA49D3-31DC-418A-AF36-F2D7C8F6CD47}" srcOrd="0" destOrd="0" presId="urn:microsoft.com/office/officeart/2005/8/layout/vList5"/>
    <dgm:cxn modelId="{EDDE9234-8D17-4A7F-9182-86469BF0D614}" type="presOf" srcId="{7FFA1D18-00A6-4785-AF36-65A8B5689BEB}" destId="{B210D508-1D38-473E-86AB-6A945B3D3A6D}" srcOrd="0" destOrd="0" presId="urn:microsoft.com/office/officeart/2005/8/layout/vList5"/>
    <dgm:cxn modelId="{E4E77C63-D4D5-4B37-AABE-E4EDBBFAECAF}" type="presOf" srcId="{AD60E63B-9793-4DBF-9988-A18098B78492}" destId="{EB003D83-99D3-41C8-96D6-4954BA332582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AF34A57B-0D1B-4FEF-8D45-D78D8BEB4841}" type="presOf" srcId="{B3E21459-E110-4F60-AE5C-AD60B0D3E8F1}" destId="{F2DB3719-F454-4108-8157-71061BB565B4}" srcOrd="0" destOrd="0" presId="urn:microsoft.com/office/officeart/2005/8/layout/vList5"/>
    <dgm:cxn modelId="{7FF6D427-CAF1-4829-BE69-21A9E8BB9FB6}" type="presOf" srcId="{76B6EB3D-1C56-489D-BDE4-0B9307675F82}" destId="{DE0E6771-5338-43EE-B2FA-1F20778BC98E}" srcOrd="0" destOrd="0" presId="urn:microsoft.com/office/officeart/2005/8/layout/vList5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71FAA166-53DD-42ED-AEE4-38F23532AE0A}" type="presOf" srcId="{4C0A977B-41D7-4227-9AF3-AA45AA07F9A7}" destId="{487B50AA-5845-43A6-8E50-D6C8AB95084B}" srcOrd="0" destOrd="0" presId="urn:microsoft.com/office/officeart/2005/8/layout/vList5"/>
    <dgm:cxn modelId="{D8878675-1FE7-47A5-9D54-CD588EABA0BF}" type="presOf" srcId="{EBCC93E4-4A7C-4451-A529-D6C53043DA70}" destId="{AC2C2A45-7D53-4072-B4DE-627D09F1AA75}" srcOrd="0" destOrd="0" presId="urn:microsoft.com/office/officeart/2005/8/layout/vList5"/>
    <dgm:cxn modelId="{4F9293E6-0C99-4A13-9532-83F1E45FE621}" type="presParOf" srcId="{B210D508-1D38-473E-86AB-6A945B3D3A6D}" destId="{14B8D508-E348-4F78-9F0E-D26C2D9DD4CB}" srcOrd="0" destOrd="0" presId="urn:microsoft.com/office/officeart/2005/8/layout/vList5"/>
    <dgm:cxn modelId="{C43FAE91-1B89-4FAB-872D-D7B3188FEF90}" type="presParOf" srcId="{14B8D508-E348-4F78-9F0E-D26C2D9DD4CB}" destId="{AC2C2A45-7D53-4072-B4DE-627D09F1AA75}" srcOrd="0" destOrd="0" presId="urn:microsoft.com/office/officeart/2005/8/layout/vList5"/>
    <dgm:cxn modelId="{51352541-94E1-41E8-92D6-92D7E6D61491}" type="presParOf" srcId="{14B8D508-E348-4F78-9F0E-D26C2D9DD4CB}" destId="{F2DB3719-F454-4108-8157-71061BB565B4}" srcOrd="1" destOrd="0" presId="urn:microsoft.com/office/officeart/2005/8/layout/vList5"/>
    <dgm:cxn modelId="{935EB576-FD36-4B96-B420-0CFC1E61EBEB}" type="presParOf" srcId="{B210D508-1D38-473E-86AB-6A945B3D3A6D}" destId="{9256AE90-C9E7-456F-A8F5-7735EE8503C7}" srcOrd="1" destOrd="0" presId="urn:microsoft.com/office/officeart/2005/8/layout/vList5"/>
    <dgm:cxn modelId="{57176064-A477-4F81-B502-AF533CC838AE}" type="presParOf" srcId="{B210D508-1D38-473E-86AB-6A945B3D3A6D}" destId="{938B0B19-1BCA-4386-BDDB-5CDE14888CF9}" srcOrd="2" destOrd="0" presId="urn:microsoft.com/office/officeart/2005/8/layout/vList5"/>
    <dgm:cxn modelId="{AB06867D-58AA-4680-99A5-234797D6264E}" type="presParOf" srcId="{938B0B19-1BCA-4386-BDDB-5CDE14888CF9}" destId="{DBCA49D3-31DC-418A-AF36-F2D7C8F6CD47}" srcOrd="0" destOrd="0" presId="urn:microsoft.com/office/officeart/2005/8/layout/vList5"/>
    <dgm:cxn modelId="{DF6319C2-4A8D-4F5F-99EC-EE875182C3C4}" type="presParOf" srcId="{938B0B19-1BCA-4386-BDDB-5CDE14888CF9}" destId="{487B50AA-5845-43A6-8E50-D6C8AB95084B}" srcOrd="1" destOrd="0" presId="urn:microsoft.com/office/officeart/2005/8/layout/vList5"/>
    <dgm:cxn modelId="{D478CD47-F9D9-4A71-AACB-8BA974C97961}" type="presParOf" srcId="{B210D508-1D38-473E-86AB-6A945B3D3A6D}" destId="{B5F8727E-64D1-42CA-B2B7-086EA46BD7F0}" srcOrd="3" destOrd="0" presId="urn:microsoft.com/office/officeart/2005/8/layout/vList5"/>
    <dgm:cxn modelId="{73715B38-ADD6-46B8-A87F-75EC44751EB1}" type="presParOf" srcId="{B210D508-1D38-473E-86AB-6A945B3D3A6D}" destId="{2F1E1AE1-E872-4489-956D-3174A5C99244}" srcOrd="4" destOrd="0" presId="urn:microsoft.com/office/officeart/2005/8/layout/vList5"/>
    <dgm:cxn modelId="{42ECDC70-7C9C-493C-B201-4E81C940ED2E}" type="presParOf" srcId="{2F1E1AE1-E872-4489-956D-3174A5C99244}" destId="{DE0E6771-5338-43EE-B2FA-1F20778BC98E}" srcOrd="0" destOrd="0" presId="urn:microsoft.com/office/officeart/2005/8/layout/vList5"/>
    <dgm:cxn modelId="{74E5BC33-5141-4F50-87D7-824A9B163494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5_4" csCatId="accent5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หลักฐานการตรวจร่างกาย, ห้ามใช้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dehydration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เป็น 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PDx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10.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ให้รหัส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= E86 (Dehydration)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ผิดหลักการให้รหัสโรค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ไม่เข้าใจการให้รหัสสูติ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PDx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O800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ต้องไม่มี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O.-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อื่นๆเป็น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Sdx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11.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มารดาคลอดปกติ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= O800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แต่วันนอน รพ.ผิด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บันทึกผิด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?</a:t>
          </a:r>
          <a:endParaRPr lang="th-TH" sz="2800" b="0" dirty="0" smtClean="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algn="l"/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LOS, BW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12.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ทารกคลอดปกติ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= Z380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แต่วันนอน รพ.ผิด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7522" custScaleY="9362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3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7678" custLinFactNeighborX="15" custLinFactNeighborY="-98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96380" custLinFactNeighborX="-5206" custLinFactNeighborY="-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3741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BE227C25-92F7-41AA-A3A3-291D018A24EC}" type="presOf" srcId="{EBCC93E4-4A7C-4451-A529-D6C53043DA70}" destId="{AC2C2A45-7D53-4072-B4DE-627D09F1AA75}" srcOrd="0" destOrd="0" presId="urn:microsoft.com/office/officeart/2005/8/layout/vList5"/>
    <dgm:cxn modelId="{2B098C8B-AA9A-474D-8715-4709DAB1F81F}" type="presOf" srcId="{B3E21459-E110-4F60-AE5C-AD60B0D3E8F1}" destId="{F2DB3719-F454-4108-8157-71061BB565B4}" srcOrd="0" destOrd="0" presId="urn:microsoft.com/office/officeart/2005/8/layout/vList5"/>
    <dgm:cxn modelId="{B1286489-4E94-412B-ACA4-A1F41B8DAE23}" type="presOf" srcId="{4C0A977B-41D7-4227-9AF3-AA45AA07F9A7}" destId="{487B50AA-5845-43A6-8E50-D6C8AB95084B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022ED28E-A980-4405-AF38-478D49CCC9D5}" type="presOf" srcId="{AD60E63B-9793-4DBF-9988-A18098B78492}" destId="{EB003D83-99D3-41C8-96D6-4954BA332582}" srcOrd="0" destOrd="0" presId="urn:microsoft.com/office/officeart/2005/8/layout/vList5"/>
    <dgm:cxn modelId="{323DD98F-ED2B-44B4-883B-4F5030A0B5D5}" type="presOf" srcId="{6B2ED344-7D77-4C6F-B65D-1DA5627B3721}" destId="{DBCA49D3-31DC-418A-AF36-F2D7C8F6CD47}" srcOrd="0" destOrd="0" presId="urn:microsoft.com/office/officeart/2005/8/layout/vList5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FDB96CBF-0014-4C3B-B2DB-5EDA0E3A78A9}" type="presOf" srcId="{7FFA1D18-00A6-4785-AF36-65A8B5689BEB}" destId="{B210D508-1D38-473E-86AB-6A945B3D3A6D}" srcOrd="0" destOrd="0" presId="urn:microsoft.com/office/officeart/2005/8/layout/vList5"/>
    <dgm:cxn modelId="{C01C54AF-0335-4CCA-B7C8-7C2ED139A509}" type="presOf" srcId="{76B6EB3D-1C56-489D-BDE4-0B9307675F82}" destId="{DE0E6771-5338-43EE-B2FA-1F20778BC98E}" srcOrd="0" destOrd="0" presId="urn:microsoft.com/office/officeart/2005/8/layout/vList5"/>
    <dgm:cxn modelId="{CE2FDAFA-E7C3-46D7-B53B-80B518664112}" type="presParOf" srcId="{B210D508-1D38-473E-86AB-6A945B3D3A6D}" destId="{14B8D508-E348-4F78-9F0E-D26C2D9DD4CB}" srcOrd="0" destOrd="0" presId="urn:microsoft.com/office/officeart/2005/8/layout/vList5"/>
    <dgm:cxn modelId="{371AB95D-F9DF-414F-B6BF-147F2D4ACD2D}" type="presParOf" srcId="{14B8D508-E348-4F78-9F0E-D26C2D9DD4CB}" destId="{AC2C2A45-7D53-4072-B4DE-627D09F1AA75}" srcOrd="0" destOrd="0" presId="urn:microsoft.com/office/officeart/2005/8/layout/vList5"/>
    <dgm:cxn modelId="{E5CF7AE7-B6A2-4A58-AFDC-085B49C619CE}" type="presParOf" srcId="{14B8D508-E348-4F78-9F0E-D26C2D9DD4CB}" destId="{F2DB3719-F454-4108-8157-71061BB565B4}" srcOrd="1" destOrd="0" presId="urn:microsoft.com/office/officeart/2005/8/layout/vList5"/>
    <dgm:cxn modelId="{C1E67110-88AA-4FFB-83DB-1EC5A76676DC}" type="presParOf" srcId="{B210D508-1D38-473E-86AB-6A945B3D3A6D}" destId="{9256AE90-C9E7-456F-A8F5-7735EE8503C7}" srcOrd="1" destOrd="0" presId="urn:microsoft.com/office/officeart/2005/8/layout/vList5"/>
    <dgm:cxn modelId="{0D23D4F6-CBCF-4750-B388-8C43137228BE}" type="presParOf" srcId="{B210D508-1D38-473E-86AB-6A945B3D3A6D}" destId="{938B0B19-1BCA-4386-BDDB-5CDE14888CF9}" srcOrd="2" destOrd="0" presId="urn:microsoft.com/office/officeart/2005/8/layout/vList5"/>
    <dgm:cxn modelId="{720DF215-3554-49C2-B5DD-472DF2DBB540}" type="presParOf" srcId="{938B0B19-1BCA-4386-BDDB-5CDE14888CF9}" destId="{DBCA49D3-31DC-418A-AF36-F2D7C8F6CD47}" srcOrd="0" destOrd="0" presId="urn:microsoft.com/office/officeart/2005/8/layout/vList5"/>
    <dgm:cxn modelId="{23A0A656-D50B-4082-8F4A-472824D87151}" type="presParOf" srcId="{938B0B19-1BCA-4386-BDDB-5CDE14888CF9}" destId="{487B50AA-5845-43A6-8E50-D6C8AB95084B}" srcOrd="1" destOrd="0" presId="urn:microsoft.com/office/officeart/2005/8/layout/vList5"/>
    <dgm:cxn modelId="{27325798-45E3-46A1-A834-20237017AA77}" type="presParOf" srcId="{B210D508-1D38-473E-86AB-6A945B3D3A6D}" destId="{B5F8727E-64D1-42CA-B2B7-086EA46BD7F0}" srcOrd="3" destOrd="0" presId="urn:microsoft.com/office/officeart/2005/8/layout/vList5"/>
    <dgm:cxn modelId="{D623E9CF-FB1D-4C50-85B4-0B8BAE05BA58}" type="presParOf" srcId="{B210D508-1D38-473E-86AB-6A945B3D3A6D}" destId="{2F1E1AE1-E872-4489-956D-3174A5C99244}" srcOrd="4" destOrd="0" presId="urn:microsoft.com/office/officeart/2005/8/layout/vList5"/>
    <dgm:cxn modelId="{D21BF901-9AEE-465C-9F89-74417144BC23}" type="presParOf" srcId="{2F1E1AE1-E872-4489-956D-3174A5C99244}" destId="{DE0E6771-5338-43EE-B2FA-1F20778BC98E}" srcOrd="0" destOrd="0" presId="urn:microsoft.com/office/officeart/2005/8/layout/vList5"/>
    <dgm:cxn modelId="{8B1223D6-9299-4A3A-9804-EE50742121D6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3_4" csCatId="accent3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ผล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lab,Treatment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 FU?  Document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แพทย์/พยาบาล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13.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ให้รหัส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SDx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= E87.- (electrolyte imbalance)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วันนอนรพ. 1 วัน และการจำหน่ายเป็นหาย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ให้รหัส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on   </a:t>
          </a:r>
          <a:r>
            <a:rPr lang="en-US" sz="2800" b="0" dirty="0" smtClean="0">
              <a:latin typeface="Tahoma" pitchFamily="34" charset="0"/>
              <a:cs typeface="Tahoma" pitchFamily="34" charset="0"/>
            </a:rPr>
            <a:t>infusion pump</a:t>
          </a:r>
          <a:r>
            <a:rPr lang="th-TH" sz="2800" b="0" dirty="0" smtClean="0">
              <a:latin typeface="Tahoma" pitchFamily="34" charset="0"/>
              <a:cs typeface="Tahoma" pitchFamily="34" charset="0"/>
            </a:rPr>
            <a:t> ผิด</a:t>
          </a:r>
          <a:r>
            <a:rPr lang="en-US" sz="2800" b="0" dirty="0" smtClean="0">
              <a:latin typeface="Tahoma" pitchFamily="34" charset="0"/>
              <a:cs typeface="Tahoma" pitchFamily="34" charset="0"/>
            </a:rPr>
            <a:t>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14.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หัตถการอาจจะผิด 8606 =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Insert infusion pump 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หลักฐานการ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on ventilator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, 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นับจำนวน ชม.ผิด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15.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ให้รหัสหัตถการ 9672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(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onventilator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&gt;96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ชม.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)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แต่วันนอน รพ. น้อยกว่า4 วัน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0543" custScaleY="68978" custLinFactNeighborY="3471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20" custLinFactNeighborX="0" custLinFactNeighborY="232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7514" custScaleY="7483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X="109012" custScaleY="89942" custLinFactNeighborX="-5" custLinFactNeighborY="-104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47585" custScaleY="7883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47668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0BA6355-E3AC-4FCF-BB19-5C69B0944446}" type="presOf" srcId="{AD60E63B-9793-4DBF-9988-A18098B78492}" destId="{EB003D83-99D3-41C8-96D6-4954BA332582}" srcOrd="0" destOrd="0" presId="urn:microsoft.com/office/officeart/2005/8/layout/vList5"/>
    <dgm:cxn modelId="{5E4618BC-58FF-4331-B581-F56FC8C44FB8}" type="presOf" srcId="{EBCC93E4-4A7C-4451-A529-D6C53043DA70}" destId="{AC2C2A45-7D53-4072-B4DE-627D09F1AA75}" srcOrd="0" destOrd="0" presId="urn:microsoft.com/office/officeart/2005/8/layout/vList5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9E88FB6D-3503-42CE-B39B-8F58A4E8F96F}" type="presOf" srcId="{B3E21459-E110-4F60-AE5C-AD60B0D3E8F1}" destId="{F2DB3719-F454-4108-8157-71061BB565B4}" srcOrd="0" destOrd="0" presId="urn:microsoft.com/office/officeart/2005/8/layout/vList5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C8F01E2C-523D-4956-BAE6-392B3F58E459}" type="presOf" srcId="{76B6EB3D-1C56-489D-BDE4-0B9307675F82}" destId="{DE0E6771-5338-43EE-B2FA-1F20778BC98E}" srcOrd="0" destOrd="0" presId="urn:microsoft.com/office/officeart/2005/8/layout/vList5"/>
    <dgm:cxn modelId="{CCA6164B-6AAF-4882-950D-87759723DFFB}" type="presOf" srcId="{6B2ED344-7D77-4C6F-B65D-1DA5627B3721}" destId="{DBCA49D3-31DC-418A-AF36-F2D7C8F6CD47}" srcOrd="0" destOrd="0" presId="urn:microsoft.com/office/officeart/2005/8/layout/vList5"/>
    <dgm:cxn modelId="{E69FED0B-1B35-40AF-97C3-598078B4F78F}" type="presOf" srcId="{7FFA1D18-00A6-4785-AF36-65A8B5689BEB}" destId="{B210D508-1D38-473E-86AB-6A945B3D3A6D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91C91BD9-A338-4D01-8032-872EEEB5453D}" type="presOf" srcId="{4C0A977B-41D7-4227-9AF3-AA45AA07F9A7}" destId="{487B50AA-5845-43A6-8E50-D6C8AB95084B}" srcOrd="0" destOrd="0" presId="urn:microsoft.com/office/officeart/2005/8/layout/vList5"/>
    <dgm:cxn modelId="{2948A235-47FB-445E-AF62-9EE39EB64468}" type="presParOf" srcId="{B210D508-1D38-473E-86AB-6A945B3D3A6D}" destId="{14B8D508-E348-4F78-9F0E-D26C2D9DD4CB}" srcOrd="0" destOrd="0" presId="urn:microsoft.com/office/officeart/2005/8/layout/vList5"/>
    <dgm:cxn modelId="{39577241-9906-4709-936B-310E7BE82ADE}" type="presParOf" srcId="{14B8D508-E348-4F78-9F0E-D26C2D9DD4CB}" destId="{AC2C2A45-7D53-4072-B4DE-627D09F1AA75}" srcOrd="0" destOrd="0" presId="urn:microsoft.com/office/officeart/2005/8/layout/vList5"/>
    <dgm:cxn modelId="{C5436B50-E559-447A-8A67-195412702CF3}" type="presParOf" srcId="{14B8D508-E348-4F78-9F0E-D26C2D9DD4CB}" destId="{F2DB3719-F454-4108-8157-71061BB565B4}" srcOrd="1" destOrd="0" presId="urn:microsoft.com/office/officeart/2005/8/layout/vList5"/>
    <dgm:cxn modelId="{CA4A0E76-9EB2-4263-BAC4-5A5F90F62562}" type="presParOf" srcId="{B210D508-1D38-473E-86AB-6A945B3D3A6D}" destId="{9256AE90-C9E7-456F-A8F5-7735EE8503C7}" srcOrd="1" destOrd="0" presId="urn:microsoft.com/office/officeart/2005/8/layout/vList5"/>
    <dgm:cxn modelId="{CDFD60F3-0F91-4389-863A-2A2A92B8275F}" type="presParOf" srcId="{B210D508-1D38-473E-86AB-6A945B3D3A6D}" destId="{938B0B19-1BCA-4386-BDDB-5CDE14888CF9}" srcOrd="2" destOrd="0" presId="urn:microsoft.com/office/officeart/2005/8/layout/vList5"/>
    <dgm:cxn modelId="{5A55AD4B-1B99-4C0B-A189-F01AC7392969}" type="presParOf" srcId="{938B0B19-1BCA-4386-BDDB-5CDE14888CF9}" destId="{DBCA49D3-31DC-418A-AF36-F2D7C8F6CD47}" srcOrd="0" destOrd="0" presId="urn:microsoft.com/office/officeart/2005/8/layout/vList5"/>
    <dgm:cxn modelId="{9E9B1176-AA4C-409B-B93D-F8D470C6FD65}" type="presParOf" srcId="{938B0B19-1BCA-4386-BDDB-5CDE14888CF9}" destId="{487B50AA-5845-43A6-8E50-D6C8AB95084B}" srcOrd="1" destOrd="0" presId="urn:microsoft.com/office/officeart/2005/8/layout/vList5"/>
    <dgm:cxn modelId="{9C05B97F-5962-4231-9CBD-DED7E21FC19B}" type="presParOf" srcId="{B210D508-1D38-473E-86AB-6A945B3D3A6D}" destId="{B5F8727E-64D1-42CA-B2B7-086EA46BD7F0}" srcOrd="3" destOrd="0" presId="urn:microsoft.com/office/officeart/2005/8/layout/vList5"/>
    <dgm:cxn modelId="{F389AF34-6DC2-4E3C-9CF3-C7FF3E6EE901}" type="presParOf" srcId="{B210D508-1D38-473E-86AB-6A945B3D3A6D}" destId="{2F1E1AE1-E872-4489-956D-3174A5C99244}" srcOrd="4" destOrd="0" presId="urn:microsoft.com/office/officeart/2005/8/layout/vList5"/>
    <dgm:cxn modelId="{17C737AA-4C1E-4056-BCB7-8E5F08E68EEF}" type="presParOf" srcId="{2F1E1AE1-E872-4489-956D-3174A5C99244}" destId="{DE0E6771-5338-43EE-B2FA-1F20778BC98E}" srcOrd="0" destOrd="0" presId="urn:microsoft.com/office/officeart/2005/8/layout/vList5"/>
    <dgm:cxn modelId="{958F4B24-7DC8-475E-9F45-BEC4D0800909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5_4" csCatId="accent5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Code </a:t>
          </a:r>
          <a:r>
            <a:rPr lang="th-TH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ผิดเกินหลักการไม่ดู </a:t>
          </a:r>
          <a:r>
            <a:rPr lang="en-US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exclude/include</a:t>
          </a:r>
          <a:endParaRPr lang="th-TH" sz="30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16.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ให้รหัส </a:t>
          </a:r>
          <a:r>
            <a:rPr lang="en-US" sz="3200" b="1" dirty="0" err="1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SDx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 = K65.-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เกินหลักการ ในผู้ป่วย </a:t>
          </a:r>
          <a:r>
            <a:rPr lang="en-US" sz="3200" b="1" dirty="0" err="1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= K35.- 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30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PDx</a:t>
          </a:r>
          <a:r>
            <a:rPr lang="en-US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?</a:t>
          </a:r>
        </a:p>
        <a:p>
          <a:pPr algn="l"/>
          <a:r>
            <a:rPr lang="en-US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OR? </a:t>
          </a:r>
          <a:endParaRPr lang="th-TH" sz="30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17.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ให้รหัส </a:t>
          </a:r>
          <a:r>
            <a:rPr lang="en-US" sz="3200" b="1" dirty="0" err="1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ไม่สัมพันธ์กับหัตถการ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Code </a:t>
          </a:r>
          <a:r>
            <a:rPr lang="th-TH" sz="30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ผิด?</a:t>
          </a:r>
          <a:endParaRPr lang="th-TH" sz="30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18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.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ให้รหัส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 shock (R578,R579) 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เกินหลักการ</a:t>
          </a:r>
          <a:r>
            <a:rPr lang="th-TH" sz="3200" b="1" dirty="0" err="1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ในผป.</a:t>
          </a:r>
          <a:r>
            <a:rPr lang="th-TH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ea typeface="Tahoma" pitchFamily="34" charset="0"/>
              <a:cs typeface="TH Niramit AS" pitchFamily="2" charset="-34"/>
            </a:rPr>
            <a:t>Sepsis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pPr algn="l"/>
          <a:endParaRPr lang="th-TH" sz="30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0930" custScaleY="6887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3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0924" custScaleY="7217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83531" custLinFactNeighborX="-2746" custLinFactNeighborY="-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28129" custScaleY="7558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3CD5724E-C892-4DB6-BD32-6FCC9FBA717F}" type="presOf" srcId="{7FFA1D18-00A6-4785-AF36-65A8B5689BEB}" destId="{B210D508-1D38-473E-86AB-6A945B3D3A6D}" srcOrd="0" destOrd="0" presId="urn:microsoft.com/office/officeart/2005/8/layout/vList5"/>
    <dgm:cxn modelId="{2BC3B891-58BE-4F66-843C-8D27D4227F26}" type="presOf" srcId="{4C0A977B-41D7-4227-9AF3-AA45AA07F9A7}" destId="{487B50AA-5845-43A6-8E50-D6C8AB95084B}" srcOrd="0" destOrd="0" presId="urn:microsoft.com/office/officeart/2005/8/layout/vList5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DB4D994B-2C23-44E4-8CB5-666CE0FD6B47}" type="presOf" srcId="{76B6EB3D-1C56-489D-BDE4-0B9307675F82}" destId="{DE0E6771-5338-43EE-B2FA-1F20778BC98E}" srcOrd="0" destOrd="0" presId="urn:microsoft.com/office/officeart/2005/8/layout/vList5"/>
    <dgm:cxn modelId="{42CAB6ED-3E28-475F-91DB-E4D532F7A05C}" type="presOf" srcId="{6B2ED344-7D77-4C6F-B65D-1DA5627B3721}" destId="{DBCA49D3-31DC-418A-AF36-F2D7C8F6CD47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25430AF7-8442-4B99-9B58-0B98725D12F3}" type="presOf" srcId="{B3E21459-E110-4F60-AE5C-AD60B0D3E8F1}" destId="{F2DB3719-F454-4108-8157-71061BB565B4}" srcOrd="0" destOrd="0" presId="urn:microsoft.com/office/officeart/2005/8/layout/vList5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6F787A84-6C9C-48E4-9478-7C5D9D512A99}" type="presOf" srcId="{AD60E63B-9793-4DBF-9988-A18098B78492}" destId="{EB003D83-99D3-41C8-96D6-4954BA332582}" srcOrd="0" destOrd="0" presId="urn:microsoft.com/office/officeart/2005/8/layout/vList5"/>
    <dgm:cxn modelId="{DDE80AD9-C9A3-4A02-939C-9F00CB769F95}" type="presOf" srcId="{EBCC93E4-4A7C-4451-A529-D6C53043DA70}" destId="{AC2C2A45-7D53-4072-B4DE-627D09F1AA75}" srcOrd="0" destOrd="0" presId="urn:microsoft.com/office/officeart/2005/8/layout/vList5"/>
    <dgm:cxn modelId="{F6FB24AA-BDF5-4D90-A29A-B78233194394}" type="presParOf" srcId="{B210D508-1D38-473E-86AB-6A945B3D3A6D}" destId="{14B8D508-E348-4F78-9F0E-D26C2D9DD4CB}" srcOrd="0" destOrd="0" presId="urn:microsoft.com/office/officeart/2005/8/layout/vList5"/>
    <dgm:cxn modelId="{6013916C-B7E2-4399-BE89-FDA11F3A9422}" type="presParOf" srcId="{14B8D508-E348-4F78-9F0E-D26C2D9DD4CB}" destId="{AC2C2A45-7D53-4072-B4DE-627D09F1AA75}" srcOrd="0" destOrd="0" presId="urn:microsoft.com/office/officeart/2005/8/layout/vList5"/>
    <dgm:cxn modelId="{795E4838-2703-4CEC-B08B-5DF72013C9DF}" type="presParOf" srcId="{14B8D508-E348-4F78-9F0E-D26C2D9DD4CB}" destId="{F2DB3719-F454-4108-8157-71061BB565B4}" srcOrd="1" destOrd="0" presId="urn:microsoft.com/office/officeart/2005/8/layout/vList5"/>
    <dgm:cxn modelId="{FA476071-ADDE-4BBE-B41A-ED3A35089846}" type="presParOf" srcId="{B210D508-1D38-473E-86AB-6A945B3D3A6D}" destId="{9256AE90-C9E7-456F-A8F5-7735EE8503C7}" srcOrd="1" destOrd="0" presId="urn:microsoft.com/office/officeart/2005/8/layout/vList5"/>
    <dgm:cxn modelId="{C5E5BF27-C0E2-4AB6-87F4-D687A70DC817}" type="presParOf" srcId="{B210D508-1D38-473E-86AB-6A945B3D3A6D}" destId="{938B0B19-1BCA-4386-BDDB-5CDE14888CF9}" srcOrd="2" destOrd="0" presId="urn:microsoft.com/office/officeart/2005/8/layout/vList5"/>
    <dgm:cxn modelId="{79F0EADB-AFE8-4BCD-871E-E87CAA29B5C3}" type="presParOf" srcId="{938B0B19-1BCA-4386-BDDB-5CDE14888CF9}" destId="{DBCA49D3-31DC-418A-AF36-F2D7C8F6CD47}" srcOrd="0" destOrd="0" presId="urn:microsoft.com/office/officeart/2005/8/layout/vList5"/>
    <dgm:cxn modelId="{46B2F987-FE65-45A8-B54B-D689AA6DD8DF}" type="presParOf" srcId="{938B0B19-1BCA-4386-BDDB-5CDE14888CF9}" destId="{487B50AA-5845-43A6-8E50-D6C8AB95084B}" srcOrd="1" destOrd="0" presId="urn:microsoft.com/office/officeart/2005/8/layout/vList5"/>
    <dgm:cxn modelId="{10809C6F-8F7E-4488-8194-A04D4EB4499E}" type="presParOf" srcId="{B210D508-1D38-473E-86AB-6A945B3D3A6D}" destId="{B5F8727E-64D1-42CA-B2B7-086EA46BD7F0}" srcOrd="3" destOrd="0" presId="urn:microsoft.com/office/officeart/2005/8/layout/vList5"/>
    <dgm:cxn modelId="{CB82CBCB-7894-4F8C-8964-3B9F4095B6BF}" type="presParOf" srcId="{B210D508-1D38-473E-86AB-6A945B3D3A6D}" destId="{2F1E1AE1-E872-4489-956D-3174A5C99244}" srcOrd="4" destOrd="0" presId="urn:microsoft.com/office/officeart/2005/8/layout/vList5"/>
    <dgm:cxn modelId="{19CE9751-5064-485C-A4B3-F33564F10015}" type="presParOf" srcId="{2F1E1AE1-E872-4489-956D-3174A5C99244}" destId="{DE0E6771-5338-43EE-B2FA-1F20778BC98E}" srcOrd="0" destOrd="0" presId="urn:microsoft.com/office/officeart/2005/8/layout/vList5"/>
    <dgm:cxn modelId="{7464CE2F-5B3D-4911-AC7A-0852A6E1E32C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การให้รหัสต้องรวมกันไม่ดู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exclude/include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19.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ให้รหัส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N200 - N209 (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กรณีนิ่วในระบบทางเดินปัสสาวะ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)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เกินหลักการให้รหัส </a:t>
          </a:r>
          <a:r>
            <a:rPr lang="th-TH" sz="3200" b="1" dirty="0" err="1" smtClean="0">
              <a:latin typeface="TH Niramit AS" pitchFamily="2" charset="-34"/>
              <a:cs typeface="TH Niramit AS" pitchFamily="2" charset="-34"/>
            </a:rPr>
            <a:t>ในผป.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Hydronephosis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หลักฐานว่าผู้ป่วยต้องดูแล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senility?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20.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ให้รหัส </a:t>
          </a:r>
          <a:r>
            <a:rPr lang="en-US" sz="3200" b="1" dirty="0" err="1" smtClean="0">
              <a:solidFill>
                <a:srgbClr val="0000CC"/>
              </a:solidFill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solidFill>
                <a:srgbClr val="0000CC"/>
              </a:solidFill>
              <a:latin typeface="TH Niramit AS" pitchFamily="2" charset="-34"/>
              <a:cs typeface="TH Niramit AS" pitchFamily="2" charset="-34"/>
            </a:rPr>
            <a:t>=R54 senility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(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ใน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DRG V.5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Unacceptatble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)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Dx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. Sepsis? Treatment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เหมาะสม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?</a:t>
          </a:r>
        </a:p>
        <a:p>
          <a:pPr algn="l"/>
          <a:r>
            <a:rPr lang="en-US" sz="280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Disch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. type/status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en-US" sz="3600" b="1" dirty="0" smtClean="0">
              <a:latin typeface="TH Niramit AS" pitchFamily="2" charset="-34"/>
              <a:cs typeface="TH Niramit AS" pitchFamily="2" charset="-34"/>
            </a:rPr>
            <a:t>21</a:t>
          </a:r>
          <a:r>
            <a:rPr lang="en-US" sz="3600" dirty="0" smtClean="0">
              <a:latin typeface="TH Niramit AS" pitchFamily="2" charset="-34"/>
              <a:cs typeface="TH Niramit AS" pitchFamily="2" charset="-34"/>
            </a:rPr>
            <a:t>. </a:t>
          </a:r>
          <a:r>
            <a:rPr lang="th-TH" sz="3600" b="1" dirty="0" smtClean="0">
              <a:latin typeface="TH Niramit AS" pitchFamily="2" charset="-34"/>
              <a:cs typeface="TH Niramit AS" pitchFamily="2" charset="-34"/>
            </a:rPr>
            <a:t>กลุ่มโรค </a:t>
          </a:r>
          <a:r>
            <a:rPr lang="en-US" sz="3600" b="1" dirty="0" smtClean="0">
              <a:solidFill>
                <a:srgbClr val="0000CC"/>
              </a:solidFill>
              <a:latin typeface="TH Niramit AS" pitchFamily="2" charset="-34"/>
              <a:cs typeface="TH Niramit AS" pitchFamily="2" charset="-34"/>
            </a:rPr>
            <a:t>sepsis</a:t>
          </a:r>
          <a:r>
            <a:rPr lang="en-US" sz="36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th-TH" sz="3600" b="1" dirty="0" smtClean="0">
              <a:latin typeface="TH Niramit AS" pitchFamily="2" charset="-34"/>
              <a:cs typeface="TH Niramit AS" pitchFamily="2" charset="-34"/>
            </a:rPr>
            <a:t>วันนอนรพ.น้อย</a:t>
          </a:r>
          <a:r>
            <a:rPr lang="en-US" sz="3600" b="1" dirty="0" smtClean="0">
              <a:latin typeface="TH Niramit AS" pitchFamily="2" charset="-34"/>
              <a:cs typeface="TH Niramit AS" pitchFamily="2" charset="-34"/>
            </a:rPr>
            <a:t>  </a:t>
          </a:r>
          <a:r>
            <a:rPr lang="th-TH" sz="3600" b="1" dirty="0" smtClean="0">
              <a:latin typeface="TH Niramit AS" pitchFamily="2" charset="-34"/>
              <a:cs typeface="TH Niramit AS" pitchFamily="2" charset="-34"/>
            </a:rPr>
            <a:t>การจำหน่ายเป็นหาย</a:t>
          </a:r>
          <a:endParaRPr lang="th-TH" sz="36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pPr algn="l"/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13227" custScaleY="8175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X="105609" custScaleY="109149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7513" custScaleY="80471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106828" custLinFactNeighborX="-2746" custLinFactNeighborY="-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46901" custScaleY="82771" custLinFactNeighborY="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ADC5AA2A-57D7-485E-B950-BFB9055A9328}" type="presOf" srcId="{B3E21459-E110-4F60-AE5C-AD60B0D3E8F1}" destId="{F2DB3719-F454-4108-8157-71061BB565B4}" srcOrd="0" destOrd="0" presId="urn:microsoft.com/office/officeart/2005/8/layout/vList5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8C4046CC-A022-4AEE-A1AE-1A7223F61D91}" type="presOf" srcId="{6B2ED344-7D77-4C6F-B65D-1DA5627B3721}" destId="{DBCA49D3-31DC-418A-AF36-F2D7C8F6CD47}" srcOrd="0" destOrd="0" presId="urn:microsoft.com/office/officeart/2005/8/layout/vList5"/>
    <dgm:cxn modelId="{6C55C4FC-58BF-4D61-BC9F-08473DE8FA7D}" type="presOf" srcId="{4C0A977B-41D7-4227-9AF3-AA45AA07F9A7}" destId="{487B50AA-5845-43A6-8E50-D6C8AB95084B}" srcOrd="0" destOrd="0" presId="urn:microsoft.com/office/officeart/2005/8/layout/vList5"/>
    <dgm:cxn modelId="{5D74B1B7-DA22-4A91-A21A-00325044E36D}" type="presOf" srcId="{76B6EB3D-1C56-489D-BDE4-0B9307675F82}" destId="{DE0E6771-5338-43EE-B2FA-1F20778BC98E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835667F9-3B69-4529-BFF5-29B9CCDA57CF}" type="presOf" srcId="{EBCC93E4-4A7C-4451-A529-D6C53043DA70}" destId="{AC2C2A45-7D53-4072-B4DE-627D09F1AA75}" srcOrd="0" destOrd="0" presId="urn:microsoft.com/office/officeart/2005/8/layout/vList5"/>
    <dgm:cxn modelId="{A3CC0D87-868D-4580-BD6F-CB558E42EE53}" type="presOf" srcId="{AD60E63B-9793-4DBF-9988-A18098B78492}" destId="{EB003D83-99D3-41C8-96D6-4954BA332582}" srcOrd="0" destOrd="0" presId="urn:microsoft.com/office/officeart/2005/8/layout/vList5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E8A275B7-3DE6-4112-A194-4B8D3A336BF8}" type="presOf" srcId="{7FFA1D18-00A6-4785-AF36-65A8B5689BEB}" destId="{B210D508-1D38-473E-86AB-6A945B3D3A6D}" srcOrd="0" destOrd="0" presId="urn:microsoft.com/office/officeart/2005/8/layout/vList5"/>
    <dgm:cxn modelId="{AE5C4AFA-0044-4AC1-BE2D-4868C1A0B067}" type="presParOf" srcId="{B210D508-1D38-473E-86AB-6A945B3D3A6D}" destId="{14B8D508-E348-4F78-9F0E-D26C2D9DD4CB}" srcOrd="0" destOrd="0" presId="urn:microsoft.com/office/officeart/2005/8/layout/vList5"/>
    <dgm:cxn modelId="{A4605FF1-9C01-491C-B71F-B16B39278F4D}" type="presParOf" srcId="{14B8D508-E348-4F78-9F0E-D26C2D9DD4CB}" destId="{AC2C2A45-7D53-4072-B4DE-627D09F1AA75}" srcOrd="0" destOrd="0" presId="urn:microsoft.com/office/officeart/2005/8/layout/vList5"/>
    <dgm:cxn modelId="{B33B7AC7-B375-4F02-B994-57F16808B11C}" type="presParOf" srcId="{14B8D508-E348-4F78-9F0E-D26C2D9DD4CB}" destId="{F2DB3719-F454-4108-8157-71061BB565B4}" srcOrd="1" destOrd="0" presId="urn:microsoft.com/office/officeart/2005/8/layout/vList5"/>
    <dgm:cxn modelId="{7ED88A60-EBE3-4F82-9421-7713B495A2D8}" type="presParOf" srcId="{B210D508-1D38-473E-86AB-6A945B3D3A6D}" destId="{9256AE90-C9E7-456F-A8F5-7735EE8503C7}" srcOrd="1" destOrd="0" presId="urn:microsoft.com/office/officeart/2005/8/layout/vList5"/>
    <dgm:cxn modelId="{7A5A45A9-4674-47F5-A1F4-920971FDB446}" type="presParOf" srcId="{B210D508-1D38-473E-86AB-6A945B3D3A6D}" destId="{938B0B19-1BCA-4386-BDDB-5CDE14888CF9}" srcOrd="2" destOrd="0" presId="urn:microsoft.com/office/officeart/2005/8/layout/vList5"/>
    <dgm:cxn modelId="{44796542-6F9D-4431-8BF8-93A963228B18}" type="presParOf" srcId="{938B0B19-1BCA-4386-BDDB-5CDE14888CF9}" destId="{DBCA49D3-31DC-418A-AF36-F2D7C8F6CD47}" srcOrd="0" destOrd="0" presId="urn:microsoft.com/office/officeart/2005/8/layout/vList5"/>
    <dgm:cxn modelId="{6C8D2AF8-1B18-4A1E-A086-8FBB77FDC5F1}" type="presParOf" srcId="{938B0B19-1BCA-4386-BDDB-5CDE14888CF9}" destId="{487B50AA-5845-43A6-8E50-D6C8AB95084B}" srcOrd="1" destOrd="0" presId="urn:microsoft.com/office/officeart/2005/8/layout/vList5"/>
    <dgm:cxn modelId="{337188A3-D416-4929-8067-A6457F12D5F6}" type="presParOf" srcId="{B210D508-1D38-473E-86AB-6A945B3D3A6D}" destId="{B5F8727E-64D1-42CA-B2B7-086EA46BD7F0}" srcOrd="3" destOrd="0" presId="urn:microsoft.com/office/officeart/2005/8/layout/vList5"/>
    <dgm:cxn modelId="{44FDDE44-57DF-4B52-A4D8-E40961584CDF}" type="presParOf" srcId="{B210D508-1D38-473E-86AB-6A945B3D3A6D}" destId="{2F1E1AE1-E872-4489-956D-3174A5C99244}" srcOrd="4" destOrd="0" presId="urn:microsoft.com/office/officeart/2005/8/layout/vList5"/>
    <dgm:cxn modelId="{3785FEC8-3FFF-496D-8128-382EBF81D65C}" type="presParOf" srcId="{2F1E1AE1-E872-4489-956D-3174A5C99244}" destId="{DE0E6771-5338-43EE-B2FA-1F20778BC98E}" srcOrd="0" destOrd="0" presId="urn:microsoft.com/office/officeart/2005/8/layout/vList5"/>
    <dgm:cxn modelId="{07BE2997-E81A-4F19-84BA-3829E4F585CD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4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Operation note</a:t>
          </a:r>
        </a:p>
        <a:p>
          <a:pPr algn="ctr"/>
          <a:r>
            <a:rPr lang="en-US" sz="24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Tracheostomy</a:t>
          </a:r>
          <a:r>
            <a:rPr lang="en-US" sz="24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Status?</a:t>
          </a:r>
        </a:p>
        <a:p>
          <a:pPr algn="ctr"/>
          <a:r>
            <a:rPr lang="en-US" sz="24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 Code </a:t>
          </a:r>
          <a:r>
            <a:rPr lang="th-TH" sz="24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ผิด?</a:t>
          </a:r>
          <a:endParaRPr lang="th-TH" sz="24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22.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มีหัตถการเจาะคอในโรคผ่าตัดสมอง แต่ค่าใช้จ่ายน้อย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หลักฐานการ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on ventilator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23.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กลุ่มวินิจฉัยโรคใส่ 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ventilator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ค่าใช้จ่ายน้อย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หลักฐานการทำ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ESWL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24. Case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ทำ 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ESWL 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ใน</a:t>
          </a:r>
          <a:r>
            <a:rPr lang="th-TH" sz="3200" b="1" dirty="0" err="1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ช่วงตค.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-</a:t>
          </a:r>
          <a:r>
            <a:rPr lang="th-TH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 </a:t>
          </a:r>
          <a:r>
            <a:rPr lang="th-TH" sz="3200" b="1" dirty="0" err="1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ธค.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</a:rPr>
            <a:t>52 DRG</a:t>
          </a:r>
          <a:r>
            <a:rPr lang="en-US" sz="3200" b="1" dirty="0" smtClean="0">
              <a:solidFill>
                <a:schemeClr val="tx1"/>
              </a:solidFill>
              <a:latin typeface="TH Niramit AS" pitchFamily="2" charset="-34"/>
              <a:cs typeface="TH Niramit AS" pitchFamily="2" charset="-34"/>
              <a:sym typeface="Wingdings" pitchFamily="2" charset="2"/>
            </a:rPr>
            <a:t>DMIS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7466" custScaleY="7782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3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7414" custScaleY="8107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106761" custLinFactNeighborX="-2746" custLinFactNeighborY="-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36971" custScaleY="80697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0265895-3091-4E34-BA85-6573ECABB3F3}" type="presOf" srcId="{76B6EB3D-1C56-489D-BDE4-0B9307675F82}" destId="{DE0E6771-5338-43EE-B2FA-1F20778BC98E}" srcOrd="0" destOrd="0" presId="urn:microsoft.com/office/officeart/2005/8/layout/vList5"/>
    <dgm:cxn modelId="{508F7594-E93C-40A8-8339-49ACC817C93E}" type="presOf" srcId="{6B2ED344-7D77-4C6F-B65D-1DA5627B3721}" destId="{DBCA49D3-31DC-418A-AF36-F2D7C8F6CD47}" srcOrd="0" destOrd="0" presId="urn:microsoft.com/office/officeart/2005/8/layout/vList5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6ACF97D1-8962-4A4D-890B-18BF44FDD902}" type="presOf" srcId="{7FFA1D18-00A6-4785-AF36-65A8B5689BEB}" destId="{B210D508-1D38-473E-86AB-6A945B3D3A6D}" srcOrd="0" destOrd="0" presId="urn:microsoft.com/office/officeart/2005/8/layout/vList5"/>
    <dgm:cxn modelId="{746FFB54-E283-40CD-894F-6C5764F65D89}" type="presOf" srcId="{B3E21459-E110-4F60-AE5C-AD60B0D3E8F1}" destId="{F2DB3719-F454-4108-8157-71061BB565B4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F206F1EF-AD18-43BB-86B1-42328D76DA0C}" type="presOf" srcId="{AD60E63B-9793-4DBF-9988-A18098B78492}" destId="{EB003D83-99D3-41C8-96D6-4954BA332582}" srcOrd="0" destOrd="0" presId="urn:microsoft.com/office/officeart/2005/8/layout/vList5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16E82913-E515-447D-9A32-8179B298240A}" type="presOf" srcId="{EBCC93E4-4A7C-4451-A529-D6C53043DA70}" destId="{AC2C2A45-7D53-4072-B4DE-627D09F1AA75}" srcOrd="0" destOrd="0" presId="urn:microsoft.com/office/officeart/2005/8/layout/vList5"/>
    <dgm:cxn modelId="{2F03D538-51F3-4760-BAD7-43B819E60B6C}" type="presOf" srcId="{4C0A977B-41D7-4227-9AF3-AA45AA07F9A7}" destId="{487B50AA-5845-43A6-8E50-D6C8AB95084B}" srcOrd="0" destOrd="0" presId="urn:microsoft.com/office/officeart/2005/8/layout/vList5"/>
    <dgm:cxn modelId="{8302B056-4CAE-4C2E-A6BE-C90EBACA44CB}" type="presParOf" srcId="{B210D508-1D38-473E-86AB-6A945B3D3A6D}" destId="{14B8D508-E348-4F78-9F0E-D26C2D9DD4CB}" srcOrd="0" destOrd="0" presId="urn:microsoft.com/office/officeart/2005/8/layout/vList5"/>
    <dgm:cxn modelId="{C8C35405-73CA-43F3-944E-1FAEC2D9B1B5}" type="presParOf" srcId="{14B8D508-E348-4F78-9F0E-D26C2D9DD4CB}" destId="{AC2C2A45-7D53-4072-B4DE-627D09F1AA75}" srcOrd="0" destOrd="0" presId="urn:microsoft.com/office/officeart/2005/8/layout/vList5"/>
    <dgm:cxn modelId="{3316610A-D948-424A-9504-87451223B537}" type="presParOf" srcId="{14B8D508-E348-4F78-9F0E-D26C2D9DD4CB}" destId="{F2DB3719-F454-4108-8157-71061BB565B4}" srcOrd="1" destOrd="0" presId="urn:microsoft.com/office/officeart/2005/8/layout/vList5"/>
    <dgm:cxn modelId="{B22D310E-1E22-4A0A-9301-09F9EAAB79AD}" type="presParOf" srcId="{B210D508-1D38-473E-86AB-6A945B3D3A6D}" destId="{9256AE90-C9E7-456F-A8F5-7735EE8503C7}" srcOrd="1" destOrd="0" presId="urn:microsoft.com/office/officeart/2005/8/layout/vList5"/>
    <dgm:cxn modelId="{F2C07E8D-3D85-40FA-8752-A345BB1A1FA4}" type="presParOf" srcId="{B210D508-1D38-473E-86AB-6A945B3D3A6D}" destId="{938B0B19-1BCA-4386-BDDB-5CDE14888CF9}" srcOrd="2" destOrd="0" presId="urn:microsoft.com/office/officeart/2005/8/layout/vList5"/>
    <dgm:cxn modelId="{18716EDA-813F-4258-8940-39BA2AC8E6F2}" type="presParOf" srcId="{938B0B19-1BCA-4386-BDDB-5CDE14888CF9}" destId="{DBCA49D3-31DC-418A-AF36-F2D7C8F6CD47}" srcOrd="0" destOrd="0" presId="urn:microsoft.com/office/officeart/2005/8/layout/vList5"/>
    <dgm:cxn modelId="{34503B3F-5878-4D9B-97AD-397FCD9E2CAA}" type="presParOf" srcId="{938B0B19-1BCA-4386-BDDB-5CDE14888CF9}" destId="{487B50AA-5845-43A6-8E50-D6C8AB95084B}" srcOrd="1" destOrd="0" presId="urn:microsoft.com/office/officeart/2005/8/layout/vList5"/>
    <dgm:cxn modelId="{E692BFBB-9717-402D-820A-559E3D74644F}" type="presParOf" srcId="{B210D508-1D38-473E-86AB-6A945B3D3A6D}" destId="{B5F8727E-64D1-42CA-B2B7-086EA46BD7F0}" srcOrd="3" destOrd="0" presId="urn:microsoft.com/office/officeart/2005/8/layout/vList5"/>
    <dgm:cxn modelId="{D13D84A4-A165-41BA-BC07-7E414159953C}" type="presParOf" srcId="{B210D508-1D38-473E-86AB-6A945B3D3A6D}" destId="{2F1E1AE1-E872-4489-956D-3174A5C99244}" srcOrd="4" destOrd="0" presId="urn:microsoft.com/office/officeart/2005/8/layout/vList5"/>
    <dgm:cxn modelId="{6124B1DE-C3FD-4B40-8D20-C9B05CBEE144}" type="presParOf" srcId="{2F1E1AE1-E872-4489-956D-3174A5C99244}" destId="{DE0E6771-5338-43EE-B2FA-1F20778BC98E}" srcOrd="0" destOrd="0" presId="urn:microsoft.com/office/officeart/2005/8/layout/vList5"/>
    <dgm:cxn modelId="{6DF00FF1-0649-4579-B951-CE8DBBFE0692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FFA1D18-00A6-4785-AF36-65A8B5689BEB}" type="doc">
      <dgm:prSet loTypeId="urn:microsoft.com/office/officeart/2005/8/layout/vList5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EBCC93E4-4A7C-4451-A529-D6C53043DA7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Code </a:t>
          </a:r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ผิดหลักการ?</a:t>
          </a:r>
        </a:p>
      </dgm:t>
    </dgm:pt>
    <dgm:pt modelId="{0B0BBD84-61F2-453D-A1A2-5A6120962806}" type="par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1D91480-B820-416F-800D-36FEBCA74055}" type="sibTrans" cxnId="{0E1655B0-3BD0-424A-A2F0-115BC1FA3FBC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3E21459-E110-4F60-AE5C-AD60B0D3E8F1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25.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=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Z380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แต่มีโรครองเป็น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P05*,P07*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วันนอนน้อย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392543D8-D8CF-4941-8BE5-0C479EA3F3E5}" type="par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84B9638-81B8-46FC-B9DE-A84F9A273214}" type="sibTrans" cxnId="{F6DD9F74-E3EB-4237-93BD-F3B8719EE23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B2ED344-7D77-4C6F-B65D-1DA5627B3721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ตรวจสอบการให้ 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blood transfusion, Erythropoietin, 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Hct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/</a:t>
          </a:r>
          <a:r>
            <a:rPr lang="en-US" sz="2800" b="0" dirty="0" err="1" smtClean="0">
              <a:latin typeface="Tahoma" pitchFamily="34" charset="0"/>
              <a:ea typeface="Tahoma" pitchFamily="34" charset="0"/>
              <a:cs typeface="Tahoma" pitchFamily="34" charset="0"/>
            </a:rPr>
            <a:t>Hb</a:t>
          </a:r>
          <a:r>
            <a:rPr lang="en-US" sz="2800" b="0" dirty="0" smtClean="0">
              <a:latin typeface="Tahoma" pitchFamily="34" charset="0"/>
              <a:ea typeface="Tahoma" pitchFamily="34" charset="0"/>
              <a:cs typeface="Tahoma" pitchFamily="34" charset="0"/>
            </a:rPr>
            <a:t>, </a:t>
          </a:r>
          <a:endParaRPr lang="th-TH" sz="2800" b="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95BB640-3893-4898-95B0-761FCDE685DB}" type="par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45CE97-9148-40ED-B9E9-DEB31E487267}" type="sibTrans" cxnId="{FBEB42AB-4348-4F54-92FB-52573E81BC03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C0A977B-41D7-4227-9AF3-AA45AA07F9A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26.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SDx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=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D630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,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D638 (anemia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ในโรคมะเร็ง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/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โรคเรื้อรัง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) 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ไม่มีหัตถการให้เลือด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C42FA46F-753B-4896-A8BC-D5ADEDD7472D}" type="par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18AB0B0-1E4A-49A1-8319-7B5EA9BC1E7E}" type="sibTrans" cxnId="{935EA1CA-7212-4519-9370-27C84F945795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6B6EB3D-1C56-489D-BDE4-0B9307675F82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Code </a:t>
          </a:r>
          <a:r>
            <a:rPr lang="th-TH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ผิดไม่ใช่รหัส </a:t>
          </a:r>
          <a:r>
            <a:rPr lang="en-US" sz="2800" dirty="0" smtClean="0">
              <a:latin typeface="Tahoma" pitchFamily="34" charset="0"/>
              <a:ea typeface="Tahoma" pitchFamily="34" charset="0"/>
              <a:cs typeface="Tahoma" pitchFamily="34" charset="0"/>
            </a:rPr>
            <a:t>Obstetrics</a:t>
          </a:r>
          <a:endParaRPr lang="th-TH" sz="28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A29FA8-D714-4ED2-BFEC-26963987BB69}" type="par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447A1389-4096-4622-BC1E-301BBBFEF9A4}" type="sibTrans" cxnId="{8FD49BA5-825D-46EE-AA22-5DC02856B151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60E63B-9793-4DBF-9988-A18098B7849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27. </a:t>
          </a:r>
          <a:r>
            <a:rPr lang="en-US" sz="3200" b="1" dirty="0" err="1" smtClean="0">
              <a:latin typeface="TH Niramit AS" pitchFamily="2" charset="-34"/>
              <a:cs typeface="TH Niramit AS" pitchFamily="2" charset="-34"/>
            </a:rPr>
            <a:t>PDx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=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O800</a:t>
          </a:r>
          <a:r>
            <a:rPr lang="th-TH" sz="3200" b="1" dirty="0" smtClean="0">
              <a:latin typeface="TH Niramit AS" pitchFamily="2" charset="-34"/>
              <a:cs typeface="TH Niramit AS" pitchFamily="2" charset="-34"/>
            </a:rPr>
            <a:t>  หัตถการเป็น   </a:t>
          </a:r>
          <a:r>
            <a:rPr lang="en-US" sz="3200" b="1" dirty="0" smtClean="0">
              <a:latin typeface="TH Niramit AS" pitchFamily="2" charset="-34"/>
              <a:cs typeface="TH Niramit AS" pitchFamily="2" charset="-34"/>
            </a:rPr>
            <a:t>71.71 (Repair perineum)</a:t>
          </a:r>
          <a:endParaRPr lang="th-TH" sz="3200" b="1" dirty="0">
            <a:latin typeface="TH Niramit AS" pitchFamily="2" charset="-34"/>
            <a:ea typeface="Tahoma" pitchFamily="34" charset="0"/>
            <a:cs typeface="TH Niramit AS" pitchFamily="2" charset="-34"/>
          </a:endParaRPr>
        </a:p>
      </dgm:t>
    </dgm:pt>
    <dgm:pt modelId="{885D76BB-E990-4FAF-9A2F-EE0B03E17591}" type="par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D6A2994-6DEE-4AB3-B68E-F58BC150F611}" type="sibTrans" cxnId="{3C3736A8-4557-41E6-A4E9-74DBE0E8F087}">
      <dgm:prSet/>
      <dgm:spPr/>
      <dgm:t>
        <a:bodyPr/>
        <a:lstStyle/>
        <a:p>
          <a:endParaRPr lang="th-TH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210D508-1D38-473E-86AB-6A945B3D3A6D}" type="pres">
      <dgm:prSet presAssocID="{7FFA1D18-00A6-4785-AF36-65A8B5689BE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4B8D508-E348-4F78-9F0E-D26C2D9DD4CB}" type="pres">
      <dgm:prSet presAssocID="{EBCC93E4-4A7C-4451-A529-D6C53043DA70}" presName="linNode" presStyleCnt="0"/>
      <dgm:spPr/>
    </dgm:pt>
    <dgm:pt modelId="{AC2C2A45-7D53-4072-B4DE-627D09F1AA75}" type="pres">
      <dgm:prSet presAssocID="{EBCC93E4-4A7C-4451-A529-D6C53043DA70}" presName="parentText" presStyleLbl="node1" presStyleIdx="0" presStyleCnt="3" custScaleX="106295" custScaleY="7782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DB3719-F454-4108-8157-71061BB565B4}" type="pres">
      <dgm:prSet presAssocID="{EBCC93E4-4A7C-4451-A529-D6C53043DA70}" presName="descendantText" presStyleLbl="alignAccFollowNode1" presStyleIdx="0" presStyleCnt="3" custScaleY="88533" custLinFactNeighborX="-2458" custLinFactNeighborY="-39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56AE90-C9E7-456F-A8F5-7735EE8503C7}" type="pres">
      <dgm:prSet presAssocID="{A1D91480-B820-416F-800D-36FEBCA74055}" presName="sp" presStyleCnt="0"/>
      <dgm:spPr/>
    </dgm:pt>
    <dgm:pt modelId="{938B0B19-1BCA-4386-BDDB-5CDE14888CF9}" type="pres">
      <dgm:prSet presAssocID="{6B2ED344-7D77-4C6F-B65D-1DA5627B3721}" presName="linNode" presStyleCnt="0"/>
      <dgm:spPr/>
    </dgm:pt>
    <dgm:pt modelId="{DBCA49D3-31DC-418A-AF36-F2D7C8F6CD47}" type="pres">
      <dgm:prSet presAssocID="{6B2ED344-7D77-4C6F-B65D-1DA5627B3721}" presName="parentText" presStyleLbl="node1" presStyleIdx="1" presStyleCnt="3" custScaleX="10626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87B50AA-5845-43A6-8E50-D6C8AB95084B}" type="pres">
      <dgm:prSet presAssocID="{6B2ED344-7D77-4C6F-B65D-1DA5627B3721}" presName="descendantText" presStyleLbl="alignAccFollowNode1" presStyleIdx="1" presStyleCnt="3" custScaleY="114632" custLinFactNeighborX="-2746" custLinFactNeighborY="-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5F8727E-64D1-42CA-B2B7-086EA46BD7F0}" type="pres">
      <dgm:prSet presAssocID="{7945CE97-9148-40ED-B9E9-DEB31E487267}" presName="sp" presStyleCnt="0"/>
      <dgm:spPr/>
    </dgm:pt>
    <dgm:pt modelId="{2F1E1AE1-E872-4489-956D-3174A5C99244}" type="pres">
      <dgm:prSet presAssocID="{76B6EB3D-1C56-489D-BDE4-0B9307675F82}" presName="linNode" presStyleCnt="0"/>
      <dgm:spPr/>
    </dgm:pt>
    <dgm:pt modelId="{DE0E6771-5338-43EE-B2FA-1F20778BC98E}" type="pres">
      <dgm:prSet presAssocID="{76B6EB3D-1C56-489D-BDE4-0B9307675F82}" presName="parentText" presStyleLbl="node1" presStyleIdx="2" presStyleCnt="3" custScaleX="141683" custScaleY="80062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003D83-99D3-41C8-96D6-4954BA332582}" type="pres">
      <dgm:prSet presAssocID="{76B6EB3D-1C56-489D-BDE4-0B9307675F82}" presName="descendantText" presStyleLbl="alignAccFollowNode1" presStyleIdx="2" presStyleCnt="3" custScaleX="128605" custLinFactNeighborX="-2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9789C64-76CC-4E4F-B14D-E6816A066863}" type="presOf" srcId="{AD60E63B-9793-4DBF-9988-A18098B78492}" destId="{EB003D83-99D3-41C8-96D6-4954BA332582}" srcOrd="0" destOrd="0" presId="urn:microsoft.com/office/officeart/2005/8/layout/vList5"/>
    <dgm:cxn modelId="{F6DD9F74-E3EB-4237-93BD-F3B8719EE233}" srcId="{EBCC93E4-4A7C-4451-A529-D6C53043DA70}" destId="{B3E21459-E110-4F60-AE5C-AD60B0D3E8F1}" srcOrd="0" destOrd="0" parTransId="{392543D8-D8CF-4941-8BE5-0C479EA3F3E5}" sibTransId="{084B9638-81B8-46FC-B9DE-A84F9A273214}"/>
    <dgm:cxn modelId="{935EA1CA-7212-4519-9370-27C84F945795}" srcId="{6B2ED344-7D77-4C6F-B65D-1DA5627B3721}" destId="{4C0A977B-41D7-4227-9AF3-AA45AA07F9A7}" srcOrd="0" destOrd="0" parTransId="{C42FA46F-753B-4896-A8BC-D5ADEDD7472D}" sibTransId="{918AB0B0-1E4A-49A1-8319-7B5EA9BC1E7E}"/>
    <dgm:cxn modelId="{8FD49BA5-825D-46EE-AA22-5DC02856B151}" srcId="{7FFA1D18-00A6-4785-AF36-65A8B5689BEB}" destId="{76B6EB3D-1C56-489D-BDE4-0B9307675F82}" srcOrd="2" destOrd="0" parTransId="{ACA29FA8-D714-4ED2-BFEC-26963987BB69}" sibTransId="{447A1389-4096-4622-BC1E-301BBBFEF9A4}"/>
    <dgm:cxn modelId="{612760B0-21BF-4DF7-937A-00832A959A0A}" type="presOf" srcId="{7FFA1D18-00A6-4785-AF36-65A8B5689BEB}" destId="{B210D508-1D38-473E-86AB-6A945B3D3A6D}" srcOrd="0" destOrd="0" presId="urn:microsoft.com/office/officeart/2005/8/layout/vList5"/>
    <dgm:cxn modelId="{3C3736A8-4557-41E6-A4E9-74DBE0E8F087}" srcId="{76B6EB3D-1C56-489D-BDE4-0B9307675F82}" destId="{AD60E63B-9793-4DBF-9988-A18098B78492}" srcOrd="0" destOrd="0" parTransId="{885D76BB-E990-4FAF-9A2F-EE0B03E17591}" sibTransId="{7D6A2994-6DEE-4AB3-B68E-F58BC150F611}"/>
    <dgm:cxn modelId="{C4992795-2389-4C63-A4F2-EC39F9FE6801}" type="presOf" srcId="{4C0A977B-41D7-4227-9AF3-AA45AA07F9A7}" destId="{487B50AA-5845-43A6-8E50-D6C8AB95084B}" srcOrd="0" destOrd="0" presId="urn:microsoft.com/office/officeart/2005/8/layout/vList5"/>
    <dgm:cxn modelId="{93B29725-5C21-408B-BE2C-ECC713DFA16C}" type="presOf" srcId="{B3E21459-E110-4F60-AE5C-AD60B0D3E8F1}" destId="{F2DB3719-F454-4108-8157-71061BB565B4}" srcOrd="0" destOrd="0" presId="urn:microsoft.com/office/officeart/2005/8/layout/vList5"/>
    <dgm:cxn modelId="{FBEB42AB-4348-4F54-92FB-52573E81BC03}" srcId="{7FFA1D18-00A6-4785-AF36-65A8B5689BEB}" destId="{6B2ED344-7D77-4C6F-B65D-1DA5627B3721}" srcOrd="1" destOrd="0" parTransId="{995BB640-3893-4898-95B0-761FCDE685DB}" sibTransId="{7945CE97-9148-40ED-B9E9-DEB31E487267}"/>
    <dgm:cxn modelId="{0E1655B0-3BD0-424A-A2F0-115BC1FA3FBC}" srcId="{7FFA1D18-00A6-4785-AF36-65A8B5689BEB}" destId="{EBCC93E4-4A7C-4451-A529-D6C53043DA70}" srcOrd="0" destOrd="0" parTransId="{0B0BBD84-61F2-453D-A1A2-5A6120962806}" sibTransId="{A1D91480-B820-416F-800D-36FEBCA74055}"/>
    <dgm:cxn modelId="{C945C338-592D-481A-BD80-56B80B612CB5}" type="presOf" srcId="{6B2ED344-7D77-4C6F-B65D-1DA5627B3721}" destId="{DBCA49D3-31DC-418A-AF36-F2D7C8F6CD47}" srcOrd="0" destOrd="0" presId="urn:microsoft.com/office/officeart/2005/8/layout/vList5"/>
    <dgm:cxn modelId="{3A17C86C-5B97-4EC2-BE62-B185B53A6DB0}" type="presOf" srcId="{EBCC93E4-4A7C-4451-A529-D6C53043DA70}" destId="{AC2C2A45-7D53-4072-B4DE-627D09F1AA75}" srcOrd="0" destOrd="0" presId="urn:microsoft.com/office/officeart/2005/8/layout/vList5"/>
    <dgm:cxn modelId="{0B167056-FB8C-4578-8FA7-7E7D8E970D2B}" type="presOf" srcId="{76B6EB3D-1C56-489D-BDE4-0B9307675F82}" destId="{DE0E6771-5338-43EE-B2FA-1F20778BC98E}" srcOrd="0" destOrd="0" presId="urn:microsoft.com/office/officeart/2005/8/layout/vList5"/>
    <dgm:cxn modelId="{4CDC173E-050B-44C4-825C-B9DE69487016}" type="presParOf" srcId="{B210D508-1D38-473E-86AB-6A945B3D3A6D}" destId="{14B8D508-E348-4F78-9F0E-D26C2D9DD4CB}" srcOrd="0" destOrd="0" presId="urn:microsoft.com/office/officeart/2005/8/layout/vList5"/>
    <dgm:cxn modelId="{0622EDE9-BC33-4B3C-8AC6-769060B99825}" type="presParOf" srcId="{14B8D508-E348-4F78-9F0E-D26C2D9DD4CB}" destId="{AC2C2A45-7D53-4072-B4DE-627D09F1AA75}" srcOrd="0" destOrd="0" presId="urn:microsoft.com/office/officeart/2005/8/layout/vList5"/>
    <dgm:cxn modelId="{5B73EE12-CA16-4CD0-AA3D-7F984D353DE2}" type="presParOf" srcId="{14B8D508-E348-4F78-9F0E-D26C2D9DD4CB}" destId="{F2DB3719-F454-4108-8157-71061BB565B4}" srcOrd="1" destOrd="0" presId="urn:microsoft.com/office/officeart/2005/8/layout/vList5"/>
    <dgm:cxn modelId="{5FA6B934-96F4-450F-AD96-6D20D7B185B1}" type="presParOf" srcId="{B210D508-1D38-473E-86AB-6A945B3D3A6D}" destId="{9256AE90-C9E7-456F-A8F5-7735EE8503C7}" srcOrd="1" destOrd="0" presId="urn:microsoft.com/office/officeart/2005/8/layout/vList5"/>
    <dgm:cxn modelId="{F0C34493-7688-49B5-8BB7-15CEC1A594F6}" type="presParOf" srcId="{B210D508-1D38-473E-86AB-6A945B3D3A6D}" destId="{938B0B19-1BCA-4386-BDDB-5CDE14888CF9}" srcOrd="2" destOrd="0" presId="urn:microsoft.com/office/officeart/2005/8/layout/vList5"/>
    <dgm:cxn modelId="{D599A6AE-9D3B-43C8-B837-C6F4E2148BF6}" type="presParOf" srcId="{938B0B19-1BCA-4386-BDDB-5CDE14888CF9}" destId="{DBCA49D3-31DC-418A-AF36-F2D7C8F6CD47}" srcOrd="0" destOrd="0" presId="urn:microsoft.com/office/officeart/2005/8/layout/vList5"/>
    <dgm:cxn modelId="{D6C1A5CD-6671-4B81-ABEB-6859DE58BBC7}" type="presParOf" srcId="{938B0B19-1BCA-4386-BDDB-5CDE14888CF9}" destId="{487B50AA-5845-43A6-8E50-D6C8AB95084B}" srcOrd="1" destOrd="0" presId="urn:microsoft.com/office/officeart/2005/8/layout/vList5"/>
    <dgm:cxn modelId="{9C95D262-549F-4054-8EB3-846B8E87D386}" type="presParOf" srcId="{B210D508-1D38-473E-86AB-6A945B3D3A6D}" destId="{B5F8727E-64D1-42CA-B2B7-086EA46BD7F0}" srcOrd="3" destOrd="0" presId="urn:microsoft.com/office/officeart/2005/8/layout/vList5"/>
    <dgm:cxn modelId="{E641107C-0D5F-4B09-A292-0BB402FD4E3E}" type="presParOf" srcId="{B210D508-1D38-473E-86AB-6A945B3D3A6D}" destId="{2F1E1AE1-E872-4489-956D-3174A5C99244}" srcOrd="4" destOrd="0" presId="urn:microsoft.com/office/officeart/2005/8/layout/vList5"/>
    <dgm:cxn modelId="{5669C4BD-7633-455B-9A92-EB0553EEFD09}" type="presParOf" srcId="{2F1E1AE1-E872-4489-956D-3174A5C99244}" destId="{DE0E6771-5338-43EE-B2FA-1F20778BC98E}" srcOrd="0" destOrd="0" presId="urn:microsoft.com/office/officeart/2005/8/layout/vList5"/>
    <dgm:cxn modelId="{1E387BDB-8902-4A27-B969-9E88EEF3B9E4}" type="presParOf" srcId="{2F1E1AE1-E872-4489-956D-3174A5C99244}" destId="{EB003D83-99D3-41C8-96D6-4954BA332582}" srcOrd="1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CF99024-DE0D-46C6-9EEC-4B970BC722C1}" type="datetimeFigureOut">
              <a:rPr lang="th-TH"/>
              <a:pPr>
                <a:defRPr/>
              </a:pPr>
              <a:t>16/09/54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th-TH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D800AD9-5BB0-472E-8A42-1600F6E29C3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4d1=cc</a:t>
            </a:r>
            <a:r>
              <a:rPr lang="th-TH" dirty="0" smtClean="0"/>
              <a:t>มากเกินไม่มีหลักฐาน</a:t>
            </a:r>
            <a:r>
              <a:rPr lang="en-US" dirty="0" smtClean="0"/>
              <a:t>;2b=</a:t>
            </a:r>
            <a:r>
              <a:rPr lang="en-US" dirty="0" err="1" smtClean="0"/>
              <a:t>pdx</a:t>
            </a:r>
            <a:r>
              <a:rPr lang="th-TH" dirty="0" smtClean="0"/>
              <a:t>ไม่ถูก</a:t>
            </a:r>
            <a:r>
              <a:rPr lang="en-US" dirty="0" smtClean="0"/>
              <a:t>;4a=cc</a:t>
            </a:r>
            <a:r>
              <a:rPr lang="th-TH" dirty="0" smtClean="0"/>
              <a:t>ไม่ครบ</a:t>
            </a:r>
            <a:r>
              <a:rPr lang="en-US" dirty="0" smtClean="0"/>
              <a:t>;4b=cc</a:t>
            </a:r>
            <a:r>
              <a:rPr lang="th-TH" dirty="0" smtClean="0"/>
              <a:t>ไม่ถูก</a:t>
            </a:r>
            <a:r>
              <a:rPr lang="en-US" dirty="0" smtClean="0"/>
              <a:t>;4c=cc</a:t>
            </a:r>
            <a:r>
              <a:rPr lang="th-TH" dirty="0" smtClean="0"/>
              <a:t>ไม่เฉพาะ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800AD9-5BB0-472E-8A42-1600F6E29C31}" type="slidenum">
              <a:rPr lang="th-TH" smtClean="0"/>
              <a:pPr>
                <a:defRPr/>
              </a:pPr>
              <a:t>8</a:t>
            </a:fld>
            <a:endParaRPr lang="th-TH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E8B771-7E3C-490E-AFB6-A185DF1C067B}" type="slidenum">
              <a:rPr lang="en-US"/>
              <a:pPr/>
              <a:t>97</a:t>
            </a:fld>
            <a:endParaRPr lang="th-TH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h-TH"/>
              <a:t>ผ่าตัดจอประสาทตาและการผ่าตัดน้ำวุ้นตา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7376F3-7306-4866-96A9-4600092AF75B}" type="slidenum">
              <a:rPr lang="en-US"/>
              <a:pPr/>
              <a:t>98</a:t>
            </a:fld>
            <a:endParaRPr lang="th-TH"/>
          </a:p>
        </p:txBody>
      </p:sp>
      <p:sp>
        <p:nvSpPr>
          <p:cNvPr id="153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h-TH"/>
              <a:t>ผ่าตัดจอประสาทตาและการผ่าตัดน้ำวุ้นตา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76B944-009C-444D-836A-C3956688B353}" type="slidenum">
              <a:rPr lang="en-US" sz="100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pPr>
                <a:defRPr/>
              </a:pPr>
              <a:t>138</a:t>
            </a:fld>
            <a:endParaRPr lang="en-US" sz="1000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7a2=cc</a:t>
            </a:r>
            <a:r>
              <a:rPr lang="th-TH" dirty="0" smtClean="0"/>
              <a:t>ตามแพทย์</a:t>
            </a:r>
            <a:r>
              <a:rPr lang="en-US" dirty="0" smtClean="0"/>
              <a:t>;7a1=pdx;7b=cc</a:t>
            </a:r>
            <a:r>
              <a:rPr lang="th-TH" dirty="0" smtClean="0"/>
              <a:t>ไม่ครบ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800AD9-5BB0-472E-8A42-1600F6E29C31}" type="slidenum">
              <a:rPr lang="th-TH" smtClean="0"/>
              <a:pPr>
                <a:defRPr/>
              </a:pPr>
              <a:t>9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19C9FA-9835-4CD5-91B2-D5BC6085C1D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B1DCD4-3CC0-4B65-AE42-2F93B6F547FF}" type="slidenum">
              <a:rPr lang="en-US">
                <a:latin typeface="Arial" pitchFamily="34" charset="0"/>
                <a:cs typeface="Cordia New" pitchFamily="34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th-TH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800AD9-5BB0-472E-8A42-1600F6E29C31}" type="slidenum">
              <a:rPr lang="th-TH" smtClean="0"/>
              <a:pPr>
                <a:defRPr/>
              </a:pPr>
              <a:t>46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524DD-59E2-4C83-A944-55639E28E0EE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3524DD-59E2-4C83-A944-55639E28E0EE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19C9FA-9835-4CD5-91B2-D5BC6085C1D4}" type="slidenum">
              <a:rPr lang="en-US" smtClean="0"/>
              <a:pPr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307516-61AB-4A46-AC2D-7C4051E52A01}" type="slidenum">
              <a:rPr lang="en-US"/>
              <a:pPr/>
              <a:t>84</a:t>
            </a:fld>
            <a:endParaRPr lang="th-TH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1600">
                <a:solidFill>
                  <a:srgbClr val="FF0000"/>
                </a:solidFill>
                <a:latin typeface="Tahoma" pitchFamily="34" charset="0"/>
              </a:rPr>
              <a:t>จุ๊กเพิ่มเติม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A9A06-B307-40D2-B0FD-5E526EAE4F40}" type="datetimeFigureOut">
              <a:rPr lang="th-TH"/>
              <a:pPr>
                <a:defRPr/>
              </a:pPr>
              <a:t>16/09/54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6B416-D8ED-4149-8168-09A99949C24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7A3BC-DE33-42A4-8C29-CA1B99B3A7EC}" type="datetimeFigureOut">
              <a:rPr lang="th-TH"/>
              <a:pPr>
                <a:defRPr/>
              </a:pPr>
              <a:t>16/09/54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B8F57-F8BF-456F-8D37-5A1DE41B561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D5E7A-2ABD-4C8F-95F4-8A360B4CE88E}" type="datetimeFigureOut">
              <a:rPr lang="th-TH"/>
              <a:pPr>
                <a:defRPr/>
              </a:pPr>
              <a:t>16/09/54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7C483-5721-42A5-A85F-05474D5F500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75660-B498-4984-97CF-F898112BE32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9C1C0-6DF6-4C3F-A9DD-B410AF15F1D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ตาราง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4B48348-A449-4F63-912F-A907EBAE0F2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 spd="med">
    <p:wheel spokes="8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F7E3FDC-499C-4178-9B33-BBA37C2E627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AC2EE-4270-4AB8-B9B2-F5C228915195}" type="datetimeFigureOut">
              <a:rPr lang="th-TH"/>
              <a:pPr>
                <a:defRPr/>
              </a:pPr>
              <a:t>16/09/54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6641-A4AF-4EA5-8440-DC5F67DAB67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60303-FE07-4EDB-A5C1-E7F5413F9A5C}" type="datetimeFigureOut">
              <a:rPr lang="th-TH"/>
              <a:pPr>
                <a:defRPr/>
              </a:pPr>
              <a:t>16/09/54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3869F-E4AA-4BB1-90DC-FC3ACF59373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B117A-41AE-4783-ADE5-2F7685CDDC98}" type="datetimeFigureOut">
              <a:rPr lang="th-TH"/>
              <a:pPr>
                <a:defRPr/>
              </a:pPr>
              <a:t>16/09/54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310D6-C270-4A9F-8034-ACAB428C02D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5FBF6-E0B0-44A1-8749-3DD8DBE5444B}" type="datetimeFigureOut">
              <a:rPr lang="th-TH"/>
              <a:pPr>
                <a:defRPr/>
              </a:pPr>
              <a:t>16/09/54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8269A-1A15-458F-8999-776A185A728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94371-28AA-49B6-B2B0-112984372765}" type="datetimeFigureOut">
              <a:rPr lang="th-TH"/>
              <a:pPr>
                <a:defRPr/>
              </a:pPr>
              <a:t>16/09/54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10863-1AC4-44B9-9C86-2561DB7CA3E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1533B-3201-4BDE-99C5-FD5AE49254C8}" type="datetimeFigureOut">
              <a:rPr lang="th-TH"/>
              <a:pPr>
                <a:defRPr/>
              </a:pPr>
              <a:t>16/09/54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B3F04-4013-40BB-BB6B-700F87C63D2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87B41-28D1-4429-B4CF-744AE26078BC}" type="datetimeFigureOut">
              <a:rPr lang="th-TH"/>
              <a:pPr>
                <a:defRPr/>
              </a:pPr>
              <a:t>16/09/54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D07E6-94D7-455B-B92B-C2379449018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D6885-F5BB-48AE-BBE0-C4A35FC85EFF}" type="datetimeFigureOut">
              <a:rPr lang="th-TH"/>
              <a:pPr>
                <a:defRPr/>
              </a:pPr>
              <a:t>16/09/54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715D8-C2D8-40FA-BD3C-A4E151551BC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583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pPr>
              <a:defRPr/>
            </a:pPr>
            <a:fld id="{41CC8662-8CFC-4505-BAAB-87998FECA4B6}" type="datetimeFigureOut">
              <a:rPr lang="th-TH"/>
              <a:pPr>
                <a:defRPr/>
              </a:pPr>
              <a:t>16/09/54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Microsoft Sans Serif" pitchFamily="34" charset="0"/>
                <a:cs typeface="Microsoft Sans Serif" pitchFamily="34" charset="0"/>
              </a:defRPr>
            </a:lvl1pPr>
          </a:lstStyle>
          <a:p>
            <a:pPr>
              <a:defRPr/>
            </a:pPr>
            <a:fld id="{96368764-D40F-494A-A16D-82845AEEDDD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80" r:id="rId13"/>
    <p:sldLayoutId id="2147483681" r:id="rId14"/>
    <p:sldLayoutId id="2147483682" r:id="rId15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Microsoft Sans Serif" pitchFamily="34" charset="0"/>
          <a:ea typeface="+mj-ea"/>
          <a:cs typeface="Microsoft Sans Serif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  <a:cs typeface="Microsoft Sans Serif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Microsoft Sans Serif" pitchFamily="34" charset="0"/>
          <a:ea typeface="+mn-ea"/>
          <a:cs typeface="Microsoft Sans Serif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79.jpeg"/><Relationship Id="rId4" Type="http://schemas.openxmlformats.org/officeDocument/2006/relationships/oleObject" Target="../embeddings/oleObject12.bin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4" Type="http://schemas.openxmlformats.org/officeDocument/2006/relationships/slide" Target="slide4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jpeg"/><Relationship Id="rId4" Type="http://schemas.openxmlformats.org/officeDocument/2006/relationships/image" Target="../media/image85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4.xml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gif"/><Relationship Id="rId7" Type="http://schemas.openxmlformats.org/officeDocument/2006/relationships/image" Target="../media/image9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gif"/><Relationship Id="rId5" Type="http://schemas.openxmlformats.org/officeDocument/2006/relationships/image" Target="../media/image94.png"/><Relationship Id="rId10" Type="http://schemas.openxmlformats.org/officeDocument/2006/relationships/image" Target="../media/image99.jpeg"/><Relationship Id="rId4" Type="http://schemas.openxmlformats.org/officeDocument/2006/relationships/image" Target="../media/image93.jpeg"/><Relationship Id="rId9" Type="http://schemas.openxmlformats.org/officeDocument/2006/relationships/image" Target="../media/image98.png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diagramColors" Target="../diagrams/colors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en.wikipedia.org/wiki/Image:Insulin_pump_with_infusion_set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5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image" Target="../media/image44.jpe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3.jpeg"/><Relationship Id="rId7" Type="http://schemas.openxmlformats.org/officeDocument/2006/relationships/hyperlink" Target="http://www.emedicine.com/cgi-bin/foxweb.exe/makezoom@/em/makezoom?picture=\websites\emedicine\med\images\Large\32133213BIPAP.jpg&amp;template=izoom2" TargetMode="Externa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image" Target="../media/image58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Microsoft_Office_Excel_97-200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Microsoft_Office_Excel_97-2003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Microsoft_Office_Excel_97-2003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Microsoft_Office_Excel_97-2003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Microsoft_Office_Excel_97-20036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8.bin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9.bin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08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32" y="0"/>
            <a:ext cx="4238625" cy="6858000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94160" y="5586257"/>
            <a:ext cx="57785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Bureau of Claim and Medical Audit</a:t>
            </a:r>
          </a:p>
          <a:p>
            <a:pPr algn="ctr"/>
            <a:r>
              <a:rPr lang="en-US" sz="240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National Health Security Office</a:t>
            </a:r>
          </a:p>
          <a:p>
            <a:pPr algn="ctr"/>
            <a:r>
              <a:rPr lang="en-US" sz="240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(CMA: NHSO)</a:t>
            </a:r>
            <a:endParaRPr lang="th-TH" sz="240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6" name="รูปภาพ 3" descr="LOGO_TH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85728"/>
            <a:ext cx="335758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2357422" y="2285992"/>
            <a:ext cx="6715172" cy="2714644"/>
          </a:xfrm>
          <a:prstGeom prst="roundRect">
            <a:avLst/>
          </a:prstGeom>
          <a:solidFill>
            <a:srgbClr val="FFCCFF"/>
          </a:solidFill>
          <a:ln>
            <a:solidFill>
              <a:srgbClr val="00B0F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การให้รหัสโรคกับแนวทางการเบิกจ่าย </a:t>
            </a:r>
            <a:r>
              <a:rPr lang="th-TH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/>
            </a:r>
            <a:br>
              <a:rPr lang="th-TH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ของ </a:t>
            </a:r>
            <a:br>
              <a:rPr lang="th-TH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</a:br>
            <a:r>
              <a:rPr lang="th-TH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สำนักงานหลักประกันสุขภาพแห่งชาติ                                                     วันที่ </a:t>
            </a:r>
            <a:r>
              <a:rPr lang="en-US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14 </a:t>
            </a:r>
            <a:r>
              <a:rPr lang="th-TH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กันยายน </a:t>
            </a:r>
            <a:r>
              <a:rPr lang="en-US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2554 </a:t>
            </a:r>
            <a:r>
              <a:rPr lang="th-TH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                                                </a:t>
            </a:r>
            <a:r>
              <a:rPr lang="en-US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ณ.</a:t>
            </a:r>
            <a:r>
              <a:rPr lang="th-TH" sz="3200" dirty="0" err="1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โรงแรมดิ</a:t>
            </a:r>
            <a:r>
              <a:rPr lang="th-TH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เอม</a:t>
            </a:r>
            <a:r>
              <a:rPr lang="th-TH" sz="3200" dirty="0" err="1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เมอรัล</a:t>
            </a:r>
            <a:r>
              <a:rPr lang="th-TH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รัชดา  กทม</a:t>
            </a:r>
            <a:r>
              <a:rPr lang="en-US" sz="3200" dirty="0" smtClean="0">
                <a:ln w="10160">
                  <a:solidFill>
                    <a:srgbClr val="F27ED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H Niramit AS" pitchFamily="2" charset="-34"/>
                <a:cs typeface="TH Niramit AS" pitchFamily="2" charset="-34"/>
              </a:rPr>
              <a:t>.</a:t>
            </a:r>
            <a:endParaRPr lang="en-US" sz="3200" dirty="0">
              <a:ln w="10160">
                <a:solidFill>
                  <a:srgbClr val="F27EDC"/>
                </a:solidFill>
                <a:prstDash val="solid"/>
              </a:ln>
              <a:solidFill>
                <a:srgbClr val="0000CC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H Niramit AS" pitchFamily="2" charset="-34"/>
              <a:cs typeface="TH Niramit AS" pitchFamily="2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8358246" cy="703282"/>
          </a:xfr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sz="4800" b="1" dirty="0" smtClean="0">
                <a:latin typeface="TH Niramit AS" pitchFamily="2" charset="-34"/>
                <a:cs typeface="TH Niramit AS" pitchFamily="2" charset="-34"/>
              </a:rPr>
              <a:t>จำนวนค่า </a:t>
            </a:r>
            <a:r>
              <a:rPr lang="en-US" sz="4800" b="1" dirty="0" smtClean="0">
                <a:latin typeface="TH Niramit AS" pitchFamily="2" charset="-34"/>
                <a:cs typeface="TH Niramit AS" pitchFamily="2" charset="-34"/>
              </a:rPr>
              <a:t>adj.rw </a:t>
            </a:r>
            <a:r>
              <a:rPr lang="th-TH" sz="4800" b="1" dirty="0" smtClean="0">
                <a:latin typeface="TH Niramit AS" pitchFamily="2" charset="-34"/>
                <a:cs typeface="TH Niramit AS" pitchFamily="2" charset="-34"/>
              </a:rPr>
              <a:t>ที่เปลี่ยนแปลงปี </a:t>
            </a:r>
            <a:r>
              <a:rPr lang="en-US" sz="4800" b="1" dirty="0" smtClean="0">
                <a:latin typeface="TH Niramit AS" pitchFamily="2" charset="-34"/>
                <a:cs typeface="TH Niramit AS" pitchFamily="2" charset="-34"/>
              </a:rPr>
              <a:t>2549-2553</a:t>
            </a:r>
            <a:endParaRPr lang="th-TH" sz="4800" b="1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500166" y="2285992"/>
            <a:ext cx="3071834" cy="39290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4" name="แผนภูมิ 3"/>
          <p:cNvGraphicFramePr/>
          <p:nvPr/>
        </p:nvGraphicFramePr>
        <p:xfrm>
          <a:off x="214282" y="1643050"/>
          <a:ext cx="857256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85918" y="3571876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</a:rPr>
              <a:t>Random</a:t>
            </a:r>
            <a:endParaRPr lang="th-TH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3767" y="3598135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</a:rPr>
              <a:t>Random</a:t>
            </a:r>
            <a:endParaRPr lang="th-TH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2527" y="3598135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</a:rPr>
              <a:t>Random</a:t>
            </a:r>
            <a:endParaRPr lang="th-TH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5772" y="3598135"/>
            <a:ext cx="992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</a:rPr>
              <a:t>Selected</a:t>
            </a:r>
            <a:endParaRPr lang="th-TH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78045" y="3526697"/>
            <a:ext cx="10458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</a:rPr>
              <a:t>Selected </a:t>
            </a:r>
          </a:p>
          <a:p>
            <a:pPr algn="ctr"/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</a:rPr>
              <a:t>&amp;</a:t>
            </a:r>
          </a:p>
          <a:p>
            <a:r>
              <a:rPr lang="en-US" sz="1800" b="1" dirty="0" smtClean="0">
                <a:solidFill>
                  <a:schemeClr val="accent2">
                    <a:lumMod val="75000"/>
                  </a:schemeClr>
                </a:solidFill>
              </a:rPr>
              <a:t>Random</a:t>
            </a:r>
            <a:endParaRPr lang="th-TH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500174"/>
            <a:ext cx="8229600" cy="3500461"/>
          </a:xfrm>
          <a:blipFill>
            <a:blip r:embed="rId2"/>
            <a:tile tx="0" ty="0" sx="100000" sy="100000" flip="none" algn="tl"/>
          </a:blip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6600" b="1" dirty="0">
                <a:ln w="900" cmpd="sng">
                  <a:solidFill>
                    <a:srgbClr val="FF66CC">
                      <a:alpha val="55000"/>
                    </a:srgb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ahoma" pitchFamily="34" charset="0"/>
                <a:cs typeface="Tahoma" pitchFamily="34" charset="0"/>
              </a:rPr>
              <a:t>ข้อมูลและสิ่งที่ควรระวังในการ</a:t>
            </a:r>
            <a:r>
              <a:rPr lang="en-US" sz="6600" b="1" dirty="0">
                <a:ln w="900" cmpd="sng">
                  <a:solidFill>
                    <a:srgbClr val="FF66CC">
                      <a:alpha val="55000"/>
                    </a:srgbClr>
                  </a:solidFill>
                  <a:prstDash val="solid"/>
                </a:ln>
                <a:solidFill>
                  <a:srgbClr val="0000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ahoma" pitchFamily="34" charset="0"/>
                <a:cs typeface="Tahoma" pitchFamily="34" charset="0"/>
              </a:rPr>
              <a:t> Claim</a:t>
            </a:r>
            <a:endParaRPr lang="th-TH" sz="6600" b="1" dirty="0">
              <a:ln w="900" cmpd="sng">
                <a:solidFill>
                  <a:srgbClr val="FF66CC">
                    <a:alpha val="55000"/>
                  </a:srgbClr>
                </a:solidFill>
                <a:prstDash val="solid"/>
              </a:ln>
              <a:solidFill>
                <a:srgbClr val="0000CC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29600" cy="85725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sz="5400" b="1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ข้อควรระวังในการนำส่งข้อมูล</a:t>
            </a:r>
            <a:endParaRPr lang="en-US" sz="5400" b="1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ahoma" pitchFamily="34" charset="0"/>
              <a:cs typeface="TH Niramit AS" pitchFamily="2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785926"/>
            <a:ext cx="8501122" cy="478634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en-US" sz="4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ERROR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จากการบันทึกข้อมูลผิดพลาดที่พบบ่อยได้แก่</a:t>
            </a:r>
          </a:p>
          <a:p>
            <a:pPr>
              <a:buNone/>
            </a:pP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	      - Age</a:t>
            </a:r>
            <a:endParaRPr lang="th-TH" sz="4400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      - Admission-Discharge day</a:t>
            </a:r>
          </a:p>
          <a:p>
            <a:pPr>
              <a:buNone/>
            </a:pP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         - Leave day</a:t>
            </a:r>
          </a:p>
          <a:p>
            <a:pPr>
              <a:buNone/>
            </a:pP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	    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Birth weight</a:t>
            </a:r>
            <a:endParaRPr lang="th-TH" sz="4400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	    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- Discharge type/status</a:t>
            </a:r>
            <a:endParaRPr lang="en-US" sz="4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248258" name="Picture 2" descr="D:\Data\Animation2\Word &amp; Bullet\Caution-01-june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5" y="4214818"/>
            <a:ext cx="2143139" cy="164307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29600" cy="85725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sz="5400" b="1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ข้อควรระวังในการนำส่งข้อมูล</a:t>
            </a:r>
            <a:endParaRPr lang="en-US" sz="5400" b="1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ahoma" pitchFamily="34" charset="0"/>
              <a:cs typeface="TH Niramit AS" pitchFamily="2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785926"/>
            <a:ext cx="8501122" cy="478634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216000" indent="0">
              <a:spcBef>
                <a:spcPts val="600"/>
              </a:spcBef>
              <a:spcAft>
                <a:spcPts val="60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Admission weight (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เด็กแรกเกิด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1ปี)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Kg </a:t>
            </a:r>
          </a:p>
          <a:p>
            <a:pPr marL="616050" lvl="1" indent="0">
              <a:spcBef>
                <a:spcPts val="0"/>
              </a:spcBef>
            </a:pP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อายุ 1 วัน –1 เดือน ต้องถูกต้อง</a:t>
            </a:r>
          </a:p>
          <a:p>
            <a:pPr marL="616050" lvl="1" indent="0">
              <a:spcBef>
                <a:spcPts val="0"/>
              </a:spcBef>
            </a:pP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อายุ &gt;1 เดือน –1 ปี ผิดพลาดไม่เกิน 0.1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Kg.</a:t>
            </a:r>
            <a:endParaRPr lang="th-TH" sz="36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216000" indent="0">
              <a:spcBef>
                <a:spcPts val="600"/>
              </a:spcBef>
              <a:spcAft>
                <a:spcPts val="600"/>
              </a:spcAft>
            </a:pP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Leave day = 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จำนวนวันที่ผู้ป่วยลากลับบ้าน นับตั้งแต่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24 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ชม.ขึ้นไป ถือว่าเป็น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วัน</a:t>
            </a:r>
          </a:p>
          <a:p>
            <a:pPr marL="216000" indent="0">
              <a:spcBef>
                <a:spcPts val="600"/>
              </a:spcBef>
              <a:spcAft>
                <a:spcPts val="600"/>
              </a:spcAft>
            </a:pP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Date admit, Date discharge, Discharge status/type 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หลักฐานต่อไปนี้ประกอบคือ ฟอร์มปรอท ,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Nurse’s note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Doctor order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ต้องตรงกัน</a:t>
            </a:r>
          </a:p>
          <a:p>
            <a:pPr>
              <a:buNone/>
            </a:pPr>
            <a:endParaRPr lang="en-US" sz="44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785786" y="922324"/>
            <a:ext cx="7572428" cy="6492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th-TH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การขอเบิกเครื่องช่วยฟัง (</a:t>
            </a:r>
            <a:r>
              <a:rPr lang="en-US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2501,2502</a:t>
            </a:r>
            <a:r>
              <a:rPr lang="th-TH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th-TH" sz="1600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8619" name="Text Box 11"/>
          <p:cNvSpPr txBox="1">
            <a:spLocks noChangeArrowheads="1"/>
          </p:cNvSpPr>
          <p:nvPr/>
        </p:nvSpPr>
        <p:spPr bwMode="auto">
          <a:xfrm>
            <a:off x="1257302" y="1698957"/>
            <a:ext cx="752954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400" dirty="0">
                <a:latin typeface="Tahoma" pitchFamily="34" charset="0"/>
                <a:cs typeface="Tahoma" pitchFamily="34" charset="0"/>
              </a:rPr>
              <a:t> สปสช. กำหนดมาตรฐานการใส่อุปกรณ์  </a:t>
            </a:r>
          </a:p>
          <a:p>
            <a:pPr>
              <a:spcBef>
                <a:spcPct val="50000"/>
              </a:spcBef>
            </a:pPr>
            <a:r>
              <a:rPr lang="th-TH" sz="2400" dirty="0">
                <a:latin typeface="Tahoma" pitchFamily="34" charset="0"/>
                <a:cs typeface="Tahoma" pitchFamily="34" charset="0"/>
              </a:rPr>
              <a:t>(เพื่อคุณภาพและป้องกันการใช้โดยไม่จำเป็น)  </a:t>
            </a:r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1154141" y="2913403"/>
            <a:ext cx="75612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400" dirty="0">
                <a:latin typeface="Tahoma" pitchFamily="34" charset="0"/>
                <a:cs typeface="Tahoma" pitchFamily="34" charset="0"/>
              </a:rPr>
              <a:t>  จ่ายเฉพาะสิทธิคนพิการ 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(</a:t>
            </a:r>
            <a:r>
              <a:rPr lang="th-TH" sz="2400" dirty="0" smtClean="0">
                <a:latin typeface="Tahoma" pitchFamily="34" charset="0"/>
                <a:cs typeface="Tahoma" pitchFamily="34" charset="0"/>
              </a:rPr>
              <a:t>ท</a:t>
            </a:r>
            <a:r>
              <a:rPr lang="en-US" sz="2400" dirty="0" smtClean="0">
                <a:latin typeface="Tahoma" pitchFamily="34" charset="0"/>
                <a:cs typeface="Tahoma" pitchFamily="34" charset="0"/>
              </a:rPr>
              <a:t>.74)</a:t>
            </a:r>
            <a:r>
              <a:rPr lang="th-TH" sz="20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รหัสโรค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:</a:t>
            </a:r>
            <a:r>
              <a:rPr lang="en-US" sz="2000" dirty="0" err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bilat.HL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(&gt;40db)</a:t>
            </a:r>
            <a:endParaRPr lang="th-TH" sz="2400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th-TH" sz="2400" dirty="0">
                <a:latin typeface="Tahoma" pitchFamily="34" charset="0"/>
                <a:cs typeface="Tahoma" pitchFamily="34" charset="0"/>
              </a:rPr>
              <a:t>(เมื่อตรวจวินิจฉัยแล้วจะต้องจดทะเบียนคนพิการด้วย)</a:t>
            </a:r>
          </a:p>
        </p:txBody>
      </p:sp>
      <p:sp>
        <p:nvSpPr>
          <p:cNvPr id="68621" name="Text Box 13"/>
          <p:cNvSpPr txBox="1">
            <a:spLocks noChangeArrowheads="1"/>
          </p:cNvSpPr>
          <p:nvPr/>
        </p:nvSpPr>
        <p:spPr bwMode="auto">
          <a:xfrm>
            <a:off x="1116013" y="5526961"/>
            <a:ext cx="72009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400" dirty="0">
                <a:latin typeface="Tahoma" pitchFamily="34" charset="0"/>
                <a:cs typeface="Tahoma" pitchFamily="34" charset="0"/>
              </a:rPr>
              <a:t> หน่วยบริการสามารถส่งข้อมูลและรับการชดเชยเงินในระบบปกติ </a:t>
            </a:r>
          </a:p>
        </p:txBody>
      </p:sp>
      <p:sp>
        <p:nvSpPr>
          <p:cNvPr id="68622" name="Text Box 14"/>
          <p:cNvSpPr txBox="1">
            <a:spLocks noChangeArrowheads="1"/>
          </p:cNvSpPr>
          <p:nvPr/>
        </p:nvSpPr>
        <p:spPr bwMode="auto">
          <a:xfrm>
            <a:off x="1150970" y="4199287"/>
            <a:ext cx="81359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400" b="1" dirty="0">
                <a:latin typeface="Tahoma" pitchFamily="34" charset="0"/>
              </a:rPr>
              <a:t>  </a:t>
            </a:r>
            <a:r>
              <a:rPr lang="th-TH" sz="2400" dirty="0">
                <a:latin typeface="Tahoma" pitchFamily="34" charset="0"/>
                <a:cs typeface="Tahoma" pitchFamily="34" charset="0"/>
              </a:rPr>
              <a:t>อุปกรณ์ มีอายุ 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3 </a:t>
            </a:r>
            <a:r>
              <a:rPr lang="th-TH" sz="2400" dirty="0">
                <a:latin typeface="Tahoma" pitchFamily="34" charset="0"/>
                <a:cs typeface="Tahoma" pitchFamily="34" charset="0"/>
              </a:rPr>
              <a:t>ปี หากชำรุดเสียหายก่อนให้อุทธรณ์ได้</a:t>
            </a:r>
          </a:p>
          <a:p>
            <a:pPr>
              <a:spcBef>
                <a:spcPct val="50000"/>
              </a:spcBef>
            </a:pPr>
            <a:r>
              <a:rPr lang="th-TH" sz="2400" dirty="0">
                <a:latin typeface="Tahoma" pitchFamily="34" charset="0"/>
                <a:cs typeface="Tahoma" pitchFamily="34" charset="0"/>
              </a:rPr>
              <a:t>  ( ตรวจสอบได้ที่ 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www.</a:t>
            </a:r>
            <a:r>
              <a:rPr lang="th-TH" sz="24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>
                <a:latin typeface="Tahoma" pitchFamily="34" charset="0"/>
                <a:cs typeface="Tahoma" pitchFamily="34" charset="0"/>
              </a:rPr>
              <a:t>nhso.go.th/claim</a:t>
            </a:r>
            <a:r>
              <a:rPr lang="th-TH" sz="2400" dirty="0">
                <a:latin typeface="Tahoma" pitchFamily="34" charset="0"/>
                <a:cs typeface="Tahoma" pitchFamily="34" charset="0"/>
              </a:rPr>
              <a:t>)</a:t>
            </a:r>
          </a:p>
        </p:txBody>
      </p:sp>
      <p:sp>
        <p:nvSpPr>
          <p:cNvPr id="68623" name="Oval 15"/>
          <p:cNvSpPr>
            <a:spLocks noChangeArrowheads="1"/>
          </p:cNvSpPr>
          <p:nvPr/>
        </p:nvSpPr>
        <p:spPr bwMode="auto">
          <a:xfrm>
            <a:off x="711176" y="1854191"/>
            <a:ext cx="360362" cy="360363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8624" name="Oval 16"/>
          <p:cNvSpPr>
            <a:spLocks noChangeArrowheads="1"/>
          </p:cNvSpPr>
          <p:nvPr/>
        </p:nvSpPr>
        <p:spPr bwMode="auto">
          <a:xfrm>
            <a:off x="711175" y="3000372"/>
            <a:ext cx="360363" cy="360362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8625" name="Oval 17"/>
          <p:cNvSpPr>
            <a:spLocks noChangeArrowheads="1"/>
          </p:cNvSpPr>
          <p:nvPr/>
        </p:nvSpPr>
        <p:spPr bwMode="auto">
          <a:xfrm>
            <a:off x="714348" y="4221163"/>
            <a:ext cx="360363" cy="360362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8626" name="Oval 18"/>
          <p:cNvSpPr>
            <a:spLocks noChangeArrowheads="1"/>
          </p:cNvSpPr>
          <p:nvPr/>
        </p:nvSpPr>
        <p:spPr bwMode="auto">
          <a:xfrm>
            <a:off x="711176" y="5572140"/>
            <a:ext cx="360362" cy="360363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571612"/>
            <a:ext cx="8643997" cy="444184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1.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การจ่ายชดเชย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จ่ายเพิ่มจากระบบ 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DRGs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ปกติ เป็นค่า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	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	1.1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ยาละลายลิ่มเลือด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rt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-PA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lang="th-TH" sz="20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รหัสหัตการ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9910</a:t>
            </a:r>
            <a:r>
              <a:rPr lang="th-TH" sz="20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)</a:t>
            </a: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และ</a:t>
            </a:r>
            <a:endParaRPr lang="th-TH" sz="2000" dirty="0">
              <a:solidFill>
                <a:schemeClr val="accent4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	1.2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 ค่า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CT Brain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20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รหัส</a:t>
            </a:r>
            <a:r>
              <a:rPr lang="th-TH" sz="20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หัต</a:t>
            </a:r>
            <a:r>
              <a:rPr lang="th-TH" sz="20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การ </a:t>
            </a:r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8703)</a:t>
            </a:r>
            <a:r>
              <a:rPr lang="th-TH" sz="20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2000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หรือ</a:t>
            </a:r>
            <a:endParaRPr lang="th-TH" sz="2000" dirty="0">
              <a:solidFill>
                <a:schemeClr val="accent4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1.3 </a:t>
            </a:r>
            <a:r>
              <a:rPr lang="th-TH" sz="20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ค่าทำกายภาพบำบัดในโรงพยาบาล </a:t>
            </a:r>
            <a:r>
              <a:rPr lang="th-TH" sz="20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(รหัสหัตการ 9300</a:t>
            </a:r>
            <a:r>
              <a:rPr lang="en-US" sz="20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 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2. </a:t>
            </a:r>
            <a:r>
              <a:rPr lang="th-TH" sz="24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รหัสโรคในกลุ่ม </a:t>
            </a:r>
            <a:r>
              <a:rPr lang="en-US" sz="2400" dirty="0" err="1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Cerebrovasscular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err="1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Diasese</a:t>
            </a:r>
            <a:r>
              <a:rPr lang="th-TH" sz="24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24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I63.-</a:t>
            </a:r>
            <a:endParaRPr lang="en-US" sz="2400" dirty="0">
              <a:solidFill>
                <a:schemeClr val="bg2">
                  <a:lumMod val="1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2400" dirty="0">
              <a:solidFill>
                <a:schemeClr val="accent4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buFontTx/>
              <a:buAutoNum type="arabicPeriod" startAt="3"/>
            </a:pP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ระยะเวลาในการให้ยาละลายลิ่มเลือดนับตั้งแต่มีอาการจนกระทั่งได้รับการรักษา (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Onset to needle time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) 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&lt; 3</a:t>
            </a:r>
            <a:r>
              <a:rPr lang="th-TH" sz="2400" dirty="0" smtClean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ชั่วโมง     </a:t>
            </a:r>
          </a:p>
          <a:p>
            <a:pPr>
              <a:lnSpc>
                <a:spcPct val="80000"/>
              </a:lnSpc>
              <a:buFontTx/>
              <a:buNone/>
            </a:pPr>
            <a:endParaRPr lang="th-TH" sz="2400" dirty="0">
              <a:solidFill>
                <a:schemeClr val="accent4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4.  </a:t>
            </a:r>
            <a:r>
              <a:rPr lang="th-TH" sz="24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จ่ายเฉพาะหน่วยบริการที่ผ่านการประเมินเป็นเครือข่ายเข้าร่วมโครงการ           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400" dirty="0">
              <a:solidFill>
                <a:schemeClr val="accent4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th-TH" sz="2000" dirty="0">
              <a:solidFill>
                <a:schemeClr val="accent4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2000" dirty="0">
              <a:solidFill>
                <a:schemeClr val="accent4">
                  <a:lumMod val="7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2108227" y="6143644"/>
            <a:ext cx="6462025" cy="535531"/>
          </a:xfrm>
          <a:prstGeom prst="rect">
            <a:avLst/>
          </a:prstGeom>
          <a:solidFill>
            <a:srgbClr val="66FFFF"/>
          </a:solidFill>
          <a:ln w="127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th-TH" sz="3600" b="1" dirty="0">
                <a:solidFill>
                  <a:srgbClr val="CC0000"/>
                </a:solidFill>
                <a:latin typeface="Tahoma" pitchFamily="34" charset="0"/>
              </a:rPr>
              <a:t>อัตราการจ่ายชดเชย  </a:t>
            </a:r>
            <a:r>
              <a:rPr lang="en-US" sz="3600" b="1" dirty="0">
                <a:solidFill>
                  <a:srgbClr val="CC0000"/>
                </a:solidFill>
                <a:latin typeface="Tahoma" pitchFamily="34" charset="0"/>
              </a:rPr>
              <a:t>: </a:t>
            </a:r>
            <a:r>
              <a:rPr lang="th-TH" sz="3600" b="1" dirty="0">
                <a:solidFill>
                  <a:srgbClr val="CC0000"/>
                </a:solidFill>
                <a:latin typeface="Tahoma" pitchFamily="34" charset="0"/>
              </a:rPr>
              <a:t> รายละ </a:t>
            </a:r>
            <a:r>
              <a:rPr lang="en-US" sz="3600" b="1" dirty="0" smtClean="0">
                <a:solidFill>
                  <a:srgbClr val="CC0000"/>
                </a:solidFill>
                <a:latin typeface="Tahoma" pitchFamily="34" charset="0"/>
              </a:rPr>
              <a:t>60,600 </a:t>
            </a:r>
            <a:r>
              <a:rPr lang="th-TH" sz="3600" b="1" dirty="0">
                <a:solidFill>
                  <a:srgbClr val="CC0000"/>
                </a:solidFill>
                <a:latin typeface="Tahoma" pitchFamily="34" charset="0"/>
              </a:rPr>
              <a:t>บาท 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85804" y="857232"/>
            <a:ext cx="8229600" cy="64294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40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เงื่อนไขและอัตราการจ่าย </a:t>
            </a:r>
            <a:r>
              <a:rPr lang="en-US" sz="40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STROKE</a:t>
            </a:r>
            <a:endParaRPr lang="th-TH" sz="4000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" name="Picture 3" descr="ANd9GcQ-ENLh_F3HXalGn4YD1deDQiO7zYxcI3te8ZlKutGA4T9yNgQ&amp;t=1&amp;usg=__u-uWevQ6WMRqiPT0v5Yee2j9kHw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1571612"/>
            <a:ext cx="1643074" cy="20002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928670"/>
            <a:ext cx="7429552" cy="63184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40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40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เงื่อนไข</a:t>
            </a:r>
            <a:r>
              <a:rPr lang="th-TH" sz="4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และอัตราการจ่าย </a:t>
            </a:r>
            <a:r>
              <a:rPr lang="en-US" sz="40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STEMI</a:t>
            </a:r>
            <a:endParaRPr lang="th-TH" sz="4000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643050"/>
            <a:ext cx="8643998" cy="48577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จ่ายชดเชยเพิ่มจากระบบ </a:t>
            </a:r>
            <a:r>
              <a:rPr lang="en-US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DRGs </a:t>
            </a: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ปกติ </a:t>
            </a:r>
            <a:r>
              <a:rPr lang="th-TH" sz="28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ดังนี้</a:t>
            </a:r>
            <a:endParaRPr lang="th-TH" sz="2800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en-US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- </a:t>
            </a: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ค่ายาละลายลิ่มเลือด </a:t>
            </a:r>
            <a:r>
              <a:rPr lang="en-US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Streptokinase </a:t>
            </a: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และค่าฉีดยา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      รายละ </a:t>
            </a:r>
            <a:r>
              <a:rPr lang="en-US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10,000 </a:t>
            </a:r>
            <a:r>
              <a:rPr lang="th-TH" sz="2800" dirty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บาท </a:t>
            </a:r>
            <a:r>
              <a:rPr lang="th-TH" sz="28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 (รหัสหัตถการ   9910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8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en-US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-  </a:t>
            </a: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ค่ายาละลายลิ่มเลือด </a:t>
            </a:r>
            <a:r>
              <a:rPr lang="en-US" sz="2800" dirty="0" err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rt</a:t>
            </a:r>
            <a:r>
              <a:rPr lang="en-US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-PA </a:t>
            </a: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และค่าฉีดยา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       รายละ </a:t>
            </a:r>
            <a:r>
              <a:rPr lang="en-US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50,000 </a:t>
            </a: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บาท </a:t>
            </a:r>
            <a:r>
              <a:rPr lang="th-TH" sz="28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(รหัสหัตถการ   9910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28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)</a:t>
            </a:r>
            <a:endParaRPr lang="th-TH" sz="2800" dirty="0">
              <a:solidFill>
                <a:schemeClr val="bg2">
                  <a:lumMod val="1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รหัสโรคในกลุ่ม รหัส 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I21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(I21.0, I21.1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I21.2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I21.3</a:t>
            </a:r>
            <a:r>
              <a:rPr lang="en-US" sz="2800" dirty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) </a:t>
            </a: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ระยะเวลาในการให้ยาละลายลิ่มเลือดนับตั้งแต่มีอาการจนกระทั่งได้รับการรักษา (</a:t>
            </a:r>
            <a:r>
              <a:rPr lang="en-US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Onset to needle time</a:t>
            </a: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)  </a:t>
            </a:r>
            <a:r>
              <a:rPr lang="en-US" sz="28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&lt;</a:t>
            </a:r>
            <a:r>
              <a:rPr lang="th-TH" sz="28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12 ชั่วโมง</a:t>
            </a:r>
            <a:endParaRPr lang="th-TH" sz="2800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80000"/>
              </a:lnSpc>
            </a:pPr>
            <a:r>
              <a:rPr lang="th-TH" sz="28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จ่ายเฉพาะหน่วยบริการที่ผ่านการประเมินเป็นเครือข่ายเข้าร่วมโครงการ</a:t>
            </a:r>
          </a:p>
        </p:txBody>
      </p:sp>
      <p:pic>
        <p:nvPicPr>
          <p:cNvPr id="4" name="Picture 3" descr="coronarysmal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16838" y="642919"/>
            <a:ext cx="1312880" cy="135732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39768"/>
            <a:ext cx="8229600" cy="774720"/>
          </a:xfrm>
          <a:solidFill>
            <a:srgbClr val="CCFF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th-TH" sz="48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กรณีการขอรับค่าใช้จ่ายในโครงการข้อเข่าเทียม</a:t>
            </a:r>
            <a:endParaRPr lang="en-US" sz="48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68488"/>
            <a:ext cx="8229600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Content Placeholder 3" descr="OAclaimแจ้งเวียนตค.bmp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142875"/>
            <a:ext cx="8358188" cy="598328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155575"/>
            <a:ext cx="8858250" cy="1844675"/>
          </a:xfrm>
          <a:solidFill>
            <a:srgbClr val="CCFFFF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Ctr="1">
            <a:normAutofit fontScale="90000"/>
          </a:bodyPr>
          <a:lstStyle/>
          <a:p>
            <a:pPr eaLnBrk="1" hangingPunct="1">
              <a:defRPr/>
            </a:pPr>
            <a:r>
              <a:rPr lang="th-TH" sz="54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ข้อบ่งชี้ในการผ่าตัดเปลี่ยนข้อเข่าเทียม </a:t>
            </a:r>
            <a:r>
              <a:rPr lang="en-US" sz="54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           </a:t>
            </a:r>
            <a:r>
              <a:rPr lang="th-TH" sz="54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สำหรับผู้ป่วยอายุ 60 ปี ขึ้นไป</a:t>
            </a:r>
            <a:endParaRPr lang="en-US" sz="54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6778" y="2027030"/>
            <a:ext cx="8929718" cy="478634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1.Tricompartment knee osteoarthritis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หมายถึง </a:t>
            </a:r>
            <a:r>
              <a:rPr lang="ar-SA" sz="3600" b="1" dirty="0" smtClean="0">
                <a:latin typeface="TH SarabunPSK" pitchFamily="34" charset="-34"/>
              </a:rPr>
              <a:t>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มีการเสื่อมของข้อเข่าตลอดทั้งข้อ ไม่เป็นในส่วนใดส่วนหนึ่ง</a:t>
            </a:r>
            <a:endParaRPr lang="en-US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2.Obliterate of at least one compartment knee from standing knee x-rays / AP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คือ รูป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X-rays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จากการถ่าย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X-rays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ในท่ายืนด้านหน้า พบว่าช่องว่างของข้อเข่าด้านหนึ่งหายไป</a:t>
            </a:r>
            <a:endParaRPr lang="en-US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3.Fail conservative treatment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 หมายถึง  ผู้ป่วยได้รับการรักษาด้วยวิธีอื่น เช่น  ลดน้ำหนัก  ออกกำลังกาย ทานยา  </a:t>
            </a:r>
            <a:r>
              <a:rPr lang="th-TH" sz="3600" b="1" u="sng" dirty="0" smtClean="0">
                <a:latin typeface="TH SarabunPSK" pitchFamily="34" charset="-34"/>
                <a:cs typeface="TH SarabunPSK" pitchFamily="34" charset="-34"/>
              </a:rPr>
              <a:t>และ/หรือ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ฉีดยาสเตียรอยด์เข้าข้อแล้ว เป็นเวลา 6-12  เดือน</a:t>
            </a:r>
            <a:endParaRPr lang="en-US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1500188"/>
          </a:xfrm>
        </p:spPr>
        <p:txBody>
          <a:bodyPr/>
          <a:lstStyle/>
          <a:p>
            <a:pPr eaLnBrk="1" hangingPunct="1"/>
            <a:r>
              <a:rPr lang="en-US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en-US" smtClean="0">
                <a:latin typeface="TH SarabunPSK" pitchFamily="34" charset="-34"/>
                <a:cs typeface="TH SarabunPSK" pitchFamily="34" charset="-34"/>
              </a:rPr>
            </a:br>
            <a:endParaRPr lang="en-US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1571612"/>
            <a:ext cx="9144000" cy="528638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    1.Tricompartment knee osteoarthritis 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หมายถึง </a:t>
            </a:r>
            <a:r>
              <a:rPr lang="ar-SA" sz="3400" b="1" dirty="0" smtClean="0">
                <a:latin typeface="TH SarabunPSK" pitchFamily="34" charset="-34"/>
              </a:rPr>
              <a:t> 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มีการเสื่อมของ</a:t>
            </a:r>
            <a:endParaRPr lang="en-US" sz="34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ข้อเข่าตลอดทั้งข้อ ไม่เป็นในส่วนใดส่วนหนึ่ง</a:t>
            </a:r>
            <a:endParaRPr lang="en-US" sz="34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    2.Obliterate of at least one compartment knee from standing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knee x-rays / AP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 คือ รูป </a:t>
            </a: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X-rays 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จากการถ่าย </a:t>
            </a: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X-rays 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ในท่ายืนด้านหน้า</a:t>
            </a:r>
            <a:endParaRPr lang="en-US" sz="34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พบว่าช่องว่างของข้อเข่าด้านหนึ่งหายไป</a:t>
            </a:r>
            <a:endParaRPr lang="en-US" sz="34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    3.Full 6 months record of conservative treatment included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3400" b="1" dirty="0" err="1" smtClean="0">
                <a:latin typeface="TH SarabunPSK" pitchFamily="34" charset="-34"/>
                <a:cs typeface="TH SarabunPSK" pitchFamily="34" charset="-34"/>
              </a:rPr>
              <a:t>intraarticular</a:t>
            </a: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 injection of corticosteroid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  หมายถึง ผู้ป่วยได้รับการ</a:t>
            </a:r>
            <a:endParaRPr lang="en-US" sz="34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รักษาด้วยวิธีอื่นอย่างเต็มที่ เช่น ลดน้ำหนัก ออกกำลังกาย ทานยา</a:t>
            </a:r>
            <a:r>
              <a:rPr lang="en-US" sz="3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400" b="1" u="sng" dirty="0" smtClean="0">
                <a:latin typeface="TH SarabunPSK" pitchFamily="34" charset="-34"/>
                <a:cs typeface="TH SarabunPSK" pitchFamily="34" charset="-34"/>
              </a:rPr>
              <a:t>รวมทั้ง</a:t>
            </a:r>
            <a:endParaRPr lang="en-US" sz="3400" b="1" u="sng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ฉีดยาสเตียรอยด์เข้าข้อแล้ว เป็นเวลา 6 เดือน </a:t>
            </a:r>
            <a:endParaRPr lang="en-US" sz="34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34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1570038"/>
          </a:xfrm>
          <a:prstGeom prst="rect">
            <a:avLst/>
          </a:prstGeom>
          <a:solidFill>
            <a:srgbClr val="CCFFFF"/>
          </a:solidFill>
          <a:ln>
            <a:solidFill>
              <a:schemeClr val="accent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th-TH" sz="4800" b="1">
                <a:solidFill>
                  <a:srgbClr val="0000CC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ข้อบ่งชี้ในการผ่าตัดเปลี่ยนข้อเข่าเทียม </a:t>
            </a:r>
            <a:r>
              <a:rPr lang="en-US" sz="4800" b="1">
                <a:solidFill>
                  <a:srgbClr val="0000CC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           </a:t>
            </a:r>
            <a:r>
              <a:rPr lang="th-TH" sz="4800" b="1">
                <a:solidFill>
                  <a:srgbClr val="0000CC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สำหรับผู้ป่วยอายุน้อยกว่า 60 ปี </a:t>
            </a:r>
            <a:endParaRPr lang="th-TH" sz="5400">
              <a:solidFill>
                <a:srgbClr val="0000CC"/>
              </a:solidFill>
              <a:latin typeface="TH SarabunPSK" pitchFamily="34" charset="-34"/>
              <a:ea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091A50-C0B4-4F44-9042-B7C2564B61B8}" type="slidenum">
              <a:rPr lang="th-TH" smtClean="0"/>
              <a:pPr>
                <a:defRPr/>
              </a:pPr>
              <a:t>11</a:t>
            </a:fld>
            <a:endParaRPr lang="th-TH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0" y="428604"/>
          <a:ext cx="9144001" cy="5764823"/>
        </p:xfrm>
        <a:graphic>
          <a:graphicData uri="http://schemas.openxmlformats.org/drawingml/2006/table">
            <a:tbl>
              <a:tblPr/>
              <a:tblGrid>
                <a:gridCol w="323683"/>
                <a:gridCol w="5891391"/>
                <a:gridCol w="785818"/>
                <a:gridCol w="642942"/>
                <a:gridCol w="857256"/>
                <a:gridCol w="642911"/>
              </a:tblGrid>
              <a:tr h="381133">
                <a:tc>
                  <a:txBody>
                    <a:bodyPr/>
                    <a:lstStyle/>
                    <a:p>
                      <a:pPr algn="l" fontAlgn="b"/>
                      <a:endParaRPr lang="th-TH" sz="1050" b="0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4198" marR="4198" marT="419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th-TH" sz="1050" b="0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4198" marR="4198" marT="4198" marB="0" anchor="b">
                    <a:lnL>
                      <a:noFill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admission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% total admission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sum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H SarabunPSK"/>
                        </a:rPr>
                        <a:t>adj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H SarabunPSK"/>
                        </a:rPr>
                        <a:t>rw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% Total sum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H SarabunPSK"/>
                        </a:rPr>
                        <a:t>adj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latin typeface="TH SarabunPSK"/>
                        </a:rPr>
                        <a:t>rw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5575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Diarrhoea and gastroenteritis of presumed infectious origin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295,431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5.2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100,975.3759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1.7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Pneumonia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225,244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4.0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318,116.6133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5.2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3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Single spontaneous delivery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219,190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3.9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88,221.2404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9756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4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symptoms, signs and abnormal clinical and laboratory findings, not elsewhere classified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178,930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3.2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93,538.9951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94383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5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arthropod-borne viral fevers and viral haemorrhagic fevers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154,245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2.7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64,863.4691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6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conditions originating in the perinatal period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133,671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2.4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65,811.1373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7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Acute bronchitis and acute bronchiolitis 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132,251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2.3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57,994.5103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8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complications of pregnancy and delivery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121,711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62,406.1140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75971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9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Bronchitis, emphysema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and  other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chronic obstructive pulmonary diseases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121,310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2.1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132,202.3788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10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injuries of specified, unspecified and multiple body regions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112,001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2.0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90,573.9598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11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Cataract and other disorders of lens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107,603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155,934.0366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2.6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77282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12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maternal care related to fetus and amniotic cavity and possible delivery problems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104,351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1.8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89,765.7686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13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Diseases of appendix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91,385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1.6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136,241.4083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14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Diabetes mellitus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85,118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83,007.6682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15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Other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TH SarabunPSK"/>
                        </a:rPr>
                        <a:t>anaemias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83,805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35,475.7607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0.6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16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Fractures of other limb bones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82,729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118,338.0897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17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Infections of the skin and subcutaneous tissue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82,049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1.5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79,151.4840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18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Renal tubulo-interstitial diseases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70,287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65,357.0541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1.1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19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Acute pharyngitis and acute tonsillitis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69,772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1.2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20,441.0374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0.3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53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05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20</a:t>
                      </a:r>
                    </a:p>
                  </a:txBody>
                  <a:tcPr marL="4198" marR="4198" marT="4198" marB="0" anchor="ctr">
                    <a:lnL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Other diseases of oesophagus, stomach and duodenum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68,819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1.2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25,819.8058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0.4</a:t>
                      </a:r>
                    </a:p>
                  </a:txBody>
                  <a:tcPr marL="4198" marR="4198" marT="4198" marB="0" anchor="b">
                    <a:lnL w="635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33399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285720" y="0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Top 20  disease ranking  by  number of admission </a:t>
            </a:r>
            <a:r>
              <a:rPr lang="th-TH" sz="2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in 2010   </a:t>
            </a:r>
          </a:p>
        </p:txBody>
      </p:sp>
      <p:sp>
        <p:nvSpPr>
          <p:cNvPr id="8" name="Rectangle 357"/>
          <p:cNvSpPr>
            <a:spLocks noChangeArrowheads="1"/>
          </p:cNvSpPr>
          <p:nvPr/>
        </p:nvSpPr>
        <p:spPr bwMode="auto">
          <a:xfrm>
            <a:off x="3714744" y="6500834"/>
            <a:ext cx="4175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lvl="0" fontAlgn="b"/>
            <a:r>
              <a:rPr lang="en-US" sz="2000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Total  admission  = </a:t>
            </a:r>
            <a:r>
              <a:rPr lang="th-TH" sz="2000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5,654,195 </a:t>
            </a:r>
          </a:p>
          <a:p>
            <a:pPr lvl="0" algn="ctr"/>
            <a:r>
              <a:rPr lang="en-US" sz="2000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 </a:t>
            </a:r>
            <a:endParaRPr lang="en-US" sz="2000" dirty="0">
              <a:solidFill>
                <a:srgbClr val="C00000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1500188"/>
          </a:xfrm>
        </p:spPr>
        <p:txBody>
          <a:bodyPr/>
          <a:lstStyle/>
          <a:p>
            <a:pPr eaLnBrk="1" hangingPunct="1"/>
            <a:r>
              <a:rPr lang="en-US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en-US" smtClean="0">
                <a:latin typeface="TH SarabunPSK" pitchFamily="34" charset="-34"/>
                <a:cs typeface="TH SarabunPSK" pitchFamily="34" charset="-34"/>
              </a:rPr>
            </a:br>
            <a:endParaRPr lang="en-US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1916832"/>
            <a:ext cx="9144000" cy="494116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        </a:t>
            </a:r>
            <a:r>
              <a:rPr lang="en-US" sz="48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4. Checklists form  </a:t>
            </a:r>
            <a:r>
              <a:rPr lang="th-TH" sz="48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อย่างน้อย 1 ข้อ</a:t>
            </a:r>
            <a:endParaRPr lang="en-US" sz="4000" b="1" dirty="0" smtClean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4.1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  2</a:t>
            </a:r>
            <a:r>
              <a:rPr lang="en-US" sz="4000" b="1" baseline="30000" dirty="0" smtClean="0">
                <a:latin typeface="TH SarabunPSK" pitchFamily="34" charset="-34"/>
                <a:cs typeface="TH SarabunPSK" pitchFamily="34" charset="-34"/>
              </a:rPr>
              <a:t>nd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 OA Knee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สาเหตุจากอุบัติเหตุ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		                      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4.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2     2</a:t>
            </a:r>
            <a:r>
              <a:rPr lang="en-US" sz="4000" b="1" baseline="30000" dirty="0" smtClean="0">
                <a:latin typeface="TH SarabunPSK" pitchFamily="34" charset="-34"/>
                <a:cs typeface="TH SarabunPSK" pitchFamily="34" charset="-34"/>
              </a:rPr>
              <a:t>nd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 OA Knee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สาเหตุจากข้ออักเสบเรื้อรัง</a:t>
            </a:r>
            <a:endParaRPr lang="en-US" sz="40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           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Inflammatory disease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40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.3   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ผู้ป่วยเดินได้น้อยกว่า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400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เมตร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	                               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.4	  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ผู้ป่วยต้องใช้เครื่องพยุงเดิน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			                     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4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.5	  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ผู้ป่วยงอเข่าได้น้อยกว่า 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100 </a:t>
            </a: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องศา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						   </a:t>
            </a:r>
            <a:endParaRPr lang="en-US" sz="4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103188"/>
            <a:ext cx="9144000" cy="1754187"/>
          </a:xfrm>
          <a:prstGeom prst="rect">
            <a:avLst/>
          </a:prstGeom>
          <a:solidFill>
            <a:srgbClr val="CCFFFF"/>
          </a:solidFill>
          <a:ln>
            <a:solidFill>
              <a:schemeClr val="accent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th-TH" sz="5400" b="1">
                <a:solidFill>
                  <a:srgbClr val="0000CC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ข้อบ่งชี้ในการผ่าตัดเปลี่ยนข้อเข่าเทียม </a:t>
            </a:r>
            <a:r>
              <a:rPr lang="en-US" sz="5400" b="1">
                <a:solidFill>
                  <a:srgbClr val="0000CC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    </a:t>
            </a:r>
            <a:r>
              <a:rPr lang="th-TH" sz="5400" b="1">
                <a:solidFill>
                  <a:srgbClr val="0000CC"/>
                </a:solidFill>
                <a:latin typeface="TH SarabunPSK" pitchFamily="34" charset="-34"/>
                <a:ea typeface="TH SarabunPSK" pitchFamily="34" charset="-34"/>
                <a:cs typeface="TH SarabunPSK" pitchFamily="34" charset="-34"/>
              </a:rPr>
              <a:t>สำหรับผู้ป่วยอายุน้อยกว่า 60 ปี </a:t>
            </a:r>
            <a:endParaRPr lang="th-TH" sz="6000">
              <a:solidFill>
                <a:srgbClr val="0000CC"/>
              </a:solidFill>
              <a:latin typeface="TH SarabunPSK" pitchFamily="34" charset="-34"/>
              <a:ea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928688"/>
            <a:ext cx="8858250" cy="1143000"/>
          </a:xfrm>
          <a:solidFill>
            <a:srgbClr val="CCFFFF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en-US" sz="7200" b="1" dirty="0" smtClean="0">
                <a:solidFill>
                  <a:schemeClr val="accent2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Contraindications</a:t>
            </a:r>
            <a:endParaRPr lang="en-US" sz="7200" b="1" dirty="0">
              <a:solidFill>
                <a:schemeClr val="accent2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6" y="2143116"/>
            <a:ext cx="8858280" cy="464347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ตรวจพบการติดเชื้อใดๆในร่างกายก่อนการผ่าตัด</a:t>
            </a:r>
            <a:endParaRPr lang="en-US" sz="48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defRPr/>
            </a:pP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ภาวะติดเชื้อ (</a:t>
            </a: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Septicemia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) ภายใน </a:t>
            </a: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6 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เดือน</a:t>
            </a:r>
            <a:endParaRPr lang="en-US" sz="48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ก่อนผ่าตัด</a:t>
            </a:r>
            <a:endParaRPr lang="en-US" sz="48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defRPr/>
            </a:pP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ระบบประสาทที่ควบคุมข้อเสียหาย</a:t>
            </a:r>
            <a:endParaRPr lang="en-US" sz="4800" b="1" dirty="0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Neuropathic joint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48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KW@CH</a:t>
            </a:r>
            <a:endParaRPr lang="th-TH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42875" y="142875"/>
          <a:ext cx="7096125" cy="4578350"/>
        </p:xfrm>
        <a:graphic>
          <a:graphicData uri="http://schemas.openxmlformats.org/presentationml/2006/ole">
            <p:oleObj spid="_x0000_s1312770" name="Bitmap Image" r:id="rId3" imgW="5477640" imgH="3858164" progId="PBrush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71438" y="4724400"/>
          <a:ext cx="6096000" cy="2133600"/>
        </p:xfrm>
        <a:graphic>
          <a:graphicData uri="http://schemas.openxmlformats.org/presentationml/2006/ole">
            <p:oleObj spid="_x0000_s1312771" name="Bitmap Image" r:id="rId4" imgW="4933333" imgH="1676634" progId="PBrush">
              <p:embed/>
            </p:oleObj>
          </a:graphicData>
        </a:graphic>
      </p:graphicFrame>
      <p:pic>
        <p:nvPicPr>
          <p:cNvPr id="1029" name="Picture 6" descr="knee_arthriti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1800" y="533400"/>
            <a:ext cx="236220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5" name="Oval 7"/>
          <p:cNvSpPr>
            <a:spLocks noChangeArrowheads="1"/>
          </p:cNvSpPr>
          <p:nvPr/>
        </p:nvSpPr>
        <p:spPr bwMode="auto">
          <a:xfrm>
            <a:off x="1428750" y="609600"/>
            <a:ext cx="1295400" cy="5334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097" name="Oval 9"/>
          <p:cNvSpPr>
            <a:spLocks noChangeArrowheads="1"/>
          </p:cNvSpPr>
          <p:nvPr/>
        </p:nvSpPr>
        <p:spPr bwMode="auto">
          <a:xfrm>
            <a:off x="1428750" y="2500313"/>
            <a:ext cx="2214563" cy="47148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098" name="Oval 10"/>
          <p:cNvSpPr>
            <a:spLocks noChangeArrowheads="1"/>
          </p:cNvSpPr>
          <p:nvPr/>
        </p:nvSpPr>
        <p:spPr bwMode="auto">
          <a:xfrm>
            <a:off x="4429125" y="685800"/>
            <a:ext cx="15240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099" name="Oval 11"/>
          <p:cNvSpPr>
            <a:spLocks noChangeArrowheads="1"/>
          </p:cNvSpPr>
          <p:nvPr/>
        </p:nvSpPr>
        <p:spPr bwMode="auto">
          <a:xfrm>
            <a:off x="1500188" y="5857875"/>
            <a:ext cx="1428750" cy="4714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101" name="Rectangle 13"/>
          <p:cNvSpPr>
            <a:spLocks noChangeArrowheads="1"/>
          </p:cNvSpPr>
          <p:nvPr/>
        </p:nvSpPr>
        <p:spPr bwMode="auto">
          <a:xfrm>
            <a:off x="71438" y="6400800"/>
            <a:ext cx="5638800" cy="4572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WordArt 14"/>
          <p:cNvSpPr>
            <a:spLocks noChangeArrowheads="1" noChangeShapeType="1" noTextEdit="1"/>
          </p:cNvSpPr>
          <p:nvPr/>
        </p:nvSpPr>
        <p:spPr bwMode="auto">
          <a:xfrm>
            <a:off x="6029325" y="5072063"/>
            <a:ext cx="29718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7780">
                  <a:solidFill>
                    <a:srgbClr val="66FFFF"/>
                  </a:solidFill>
                  <a:miter lim="800000"/>
                  <a:headEnd/>
                  <a:tailEnd/>
                </a:ln>
                <a:solidFill>
                  <a:srgbClr val="0000CC"/>
                </a:solidFill>
                <a:effectLst>
                  <a:outerShdw dist="50800" dir="5400000" algn="tl" rotWithShape="0">
                    <a:srgbClr val="000000">
                      <a:alpha val="32999"/>
                    </a:srgbClr>
                  </a:outerShdw>
                </a:effectLst>
                <a:latin typeface="TH SarabunPSK"/>
                <a:cs typeface="TH SarabunPSK"/>
              </a:rPr>
              <a:t>OA Knee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5" grpId="0" animBg="1"/>
      <p:bldP spid="89097" grpId="0" animBg="1"/>
      <p:bldP spid="89098" grpId="0" animBg="1"/>
      <p:bldP spid="89099" grpId="0" animBg="1"/>
      <p:bldP spid="89101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2" y="857240"/>
            <a:ext cx="7615262" cy="857248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h-TH" sz="5400" b="1" dirty="0">
                <a:latin typeface="TH Niramit AS" pitchFamily="2" charset="-34"/>
                <a:cs typeface="TH Niramit AS" pitchFamily="2" charset="-34"/>
              </a:rPr>
              <a:t>หลักเกณฑ์</a:t>
            </a:r>
            <a:r>
              <a:rPr lang="th-TH" sz="5400" b="1" dirty="0" smtClean="0">
                <a:latin typeface="TH Niramit AS" pitchFamily="2" charset="-34"/>
                <a:cs typeface="TH Niramit AS" pitchFamily="2" charset="-34"/>
              </a:rPr>
              <a:t>การสรุปและให้รหัสโรค</a:t>
            </a:r>
            <a:endParaRPr lang="en-US" sz="5400" dirty="0"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80588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en-US" sz="4200" b="1" dirty="0">
                <a:latin typeface="TH Niramit AS" pitchFamily="2" charset="-34"/>
                <a:cs typeface="TH Niramit AS" pitchFamily="2" charset="-34"/>
              </a:rPr>
              <a:t>Primary osteoarthritis of knee</a:t>
            </a:r>
            <a:r>
              <a:rPr lang="en-US" sz="4200" dirty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4200" dirty="0">
                <a:latin typeface="TH Niramit AS" pitchFamily="2" charset="-34"/>
                <a:cs typeface="TH Niramit AS" pitchFamily="2" charset="-34"/>
              </a:rPr>
              <a:t>ให้รหัส </a:t>
            </a:r>
            <a:r>
              <a:rPr lang="en-US" sz="4200" b="1" dirty="0">
                <a:latin typeface="TH Niramit AS" pitchFamily="2" charset="-34"/>
                <a:cs typeface="TH Niramit AS" pitchFamily="2" charset="-34"/>
              </a:rPr>
              <a:t>M17.0</a:t>
            </a:r>
            <a:r>
              <a:rPr lang="th-TH" sz="4200" dirty="0">
                <a:latin typeface="TH Niramit AS" pitchFamily="2" charset="-34"/>
                <a:cs typeface="TH Niramit AS" pitchFamily="2" charset="-34"/>
              </a:rPr>
              <a:t> กรณีมีข้อเข่าเสื่อมปฐมภูมิทั้ง </a:t>
            </a:r>
            <a:r>
              <a:rPr lang="en-US" sz="4200" dirty="0">
                <a:latin typeface="TH Niramit AS" pitchFamily="2" charset="-34"/>
                <a:cs typeface="TH Niramit AS" pitchFamily="2" charset="-34"/>
              </a:rPr>
              <a:t>2 </a:t>
            </a:r>
            <a:r>
              <a:rPr lang="th-TH" sz="4200" dirty="0">
                <a:latin typeface="TH Niramit AS" pitchFamily="2" charset="-34"/>
                <a:cs typeface="TH Niramit AS" pitchFamily="2" charset="-34"/>
              </a:rPr>
              <a:t>ข้าง และ</a:t>
            </a:r>
            <a:r>
              <a:rPr lang="th-TH" sz="4200" b="1" dirty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en-US" sz="4200" b="1" dirty="0">
                <a:latin typeface="TH Niramit AS" pitchFamily="2" charset="-34"/>
                <a:cs typeface="TH Niramit AS" pitchFamily="2" charset="-34"/>
              </a:rPr>
              <a:t>M17.1 </a:t>
            </a:r>
            <a:r>
              <a:rPr lang="th-TH" sz="4200" dirty="0">
                <a:latin typeface="TH Niramit AS" pitchFamily="2" charset="-34"/>
                <a:cs typeface="TH Niramit AS" pitchFamily="2" charset="-34"/>
              </a:rPr>
              <a:t>สำหรับข้อเข่าเสื่อมปฐมภูมิข้าง</a:t>
            </a:r>
            <a:r>
              <a:rPr lang="th-TH" sz="4200" dirty="0" smtClean="0">
                <a:latin typeface="TH Niramit AS" pitchFamily="2" charset="-34"/>
                <a:cs typeface="TH Niramit AS" pitchFamily="2" charset="-34"/>
              </a:rPr>
              <a:t>เดียว</a:t>
            </a:r>
            <a:endParaRPr lang="en-US" sz="4200" b="1" dirty="0">
              <a:latin typeface="TH Niramit AS" pitchFamily="2" charset="-34"/>
              <a:cs typeface="TH Niramit AS" pitchFamily="2" charset="-34"/>
            </a:endParaRPr>
          </a:p>
          <a:p>
            <a:r>
              <a:rPr lang="en-US" sz="4200" b="1" dirty="0" smtClean="0">
                <a:latin typeface="TH Niramit AS" pitchFamily="2" charset="-34"/>
                <a:cs typeface="TH Niramit AS" pitchFamily="2" charset="-34"/>
              </a:rPr>
              <a:t>Post</a:t>
            </a:r>
            <a:r>
              <a:rPr lang="en-US" sz="4200" b="1" dirty="0">
                <a:latin typeface="TH Niramit AS" pitchFamily="2" charset="-34"/>
                <a:cs typeface="TH Niramit AS" pitchFamily="2" charset="-34"/>
              </a:rPr>
              <a:t>-traumatic osteoarthritis of knee</a:t>
            </a:r>
            <a:r>
              <a:rPr lang="en-US" sz="4200" dirty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4200" dirty="0">
                <a:latin typeface="TH Niramit AS" pitchFamily="2" charset="-34"/>
                <a:cs typeface="TH Niramit AS" pitchFamily="2" charset="-34"/>
              </a:rPr>
              <a:t>ให้รหัส </a:t>
            </a:r>
            <a:r>
              <a:rPr lang="en-US" sz="4200" dirty="0">
                <a:latin typeface="TH Niramit AS" pitchFamily="2" charset="-34"/>
                <a:cs typeface="TH Niramit AS" pitchFamily="2" charset="-34"/>
              </a:rPr>
              <a:t>M17.2</a:t>
            </a:r>
            <a:r>
              <a:rPr lang="th-TH" sz="4200" dirty="0">
                <a:latin typeface="TH Niramit AS" pitchFamily="2" charset="-34"/>
                <a:cs typeface="TH Niramit AS" pitchFamily="2" charset="-34"/>
              </a:rPr>
              <a:t> กรณีมีข้อเข่าเสื่อมหลังการบาดเจ็บทั้ง </a:t>
            </a:r>
            <a:r>
              <a:rPr lang="en-US" sz="4200" dirty="0">
                <a:latin typeface="TH Niramit AS" pitchFamily="2" charset="-34"/>
                <a:cs typeface="TH Niramit AS" pitchFamily="2" charset="-34"/>
              </a:rPr>
              <a:t>2 </a:t>
            </a:r>
            <a:r>
              <a:rPr lang="th-TH" sz="4200" dirty="0">
                <a:latin typeface="TH Niramit AS" pitchFamily="2" charset="-34"/>
                <a:cs typeface="TH Niramit AS" pitchFamily="2" charset="-34"/>
              </a:rPr>
              <a:t>ข้าง และ </a:t>
            </a:r>
            <a:r>
              <a:rPr lang="en-US" sz="4200" dirty="0">
                <a:latin typeface="TH Niramit AS" pitchFamily="2" charset="-34"/>
                <a:cs typeface="TH Niramit AS" pitchFamily="2" charset="-34"/>
              </a:rPr>
              <a:t>M17.3</a:t>
            </a:r>
            <a:r>
              <a:rPr lang="th-TH" sz="4200" dirty="0">
                <a:latin typeface="TH Niramit AS" pitchFamily="2" charset="-34"/>
                <a:cs typeface="TH Niramit AS" pitchFamily="2" charset="-34"/>
              </a:rPr>
              <a:t> สำหรับข้อเข่าเสื่อมหลังการบาดเจ็บข้างเดียว </a:t>
            </a:r>
            <a:endParaRPr lang="en-US" sz="4200" b="1" dirty="0">
              <a:latin typeface="TH Niramit AS" pitchFamily="2" charset="-34"/>
              <a:cs typeface="TH Niramit AS" pitchFamily="2" charset="-34"/>
            </a:endParaRPr>
          </a:p>
          <a:p>
            <a:r>
              <a:rPr lang="en-US" sz="4200" b="1" dirty="0">
                <a:latin typeface="TH Niramit AS" pitchFamily="2" charset="-34"/>
                <a:cs typeface="TH Niramit AS" pitchFamily="2" charset="-34"/>
              </a:rPr>
              <a:t>Other secondary osteoarthritis of knee</a:t>
            </a:r>
            <a:r>
              <a:rPr lang="en-US" sz="4200" dirty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4200" dirty="0">
                <a:latin typeface="TH Niramit AS" pitchFamily="2" charset="-34"/>
                <a:cs typeface="TH Niramit AS" pitchFamily="2" charset="-34"/>
              </a:rPr>
              <a:t> ให้รหัส </a:t>
            </a:r>
            <a:r>
              <a:rPr lang="en-US" sz="4200" b="1" dirty="0">
                <a:latin typeface="TH Niramit AS" pitchFamily="2" charset="-34"/>
                <a:cs typeface="TH Niramit AS" pitchFamily="2" charset="-34"/>
              </a:rPr>
              <a:t>M17.4</a:t>
            </a:r>
            <a:r>
              <a:rPr lang="en-US" sz="4200" dirty="0">
                <a:latin typeface="TH Niramit AS" pitchFamily="2" charset="-34"/>
                <a:cs typeface="TH Niramit AS" pitchFamily="2" charset="-34"/>
              </a:rPr>
              <a:t> </a:t>
            </a:r>
            <a:r>
              <a:rPr lang="th-TH" sz="4200" dirty="0">
                <a:latin typeface="TH Niramit AS" pitchFamily="2" charset="-34"/>
                <a:cs typeface="TH Niramit AS" pitchFamily="2" charset="-34"/>
              </a:rPr>
              <a:t>กรณีมีข้อเข่าเสื่อมทุติยภูมิทั้ง </a:t>
            </a:r>
            <a:r>
              <a:rPr lang="en-US" sz="4200" dirty="0">
                <a:latin typeface="TH Niramit AS" pitchFamily="2" charset="-34"/>
                <a:cs typeface="TH Niramit AS" pitchFamily="2" charset="-34"/>
              </a:rPr>
              <a:t>2 </a:t>
            </a:r>
            <a:r>
              <a:rPr lang="th-TH" sz="4200" dirty="0">
                <a:latin typeface="TH Niramit AS" pitchFamily="2" charset="-34"/>
                <a:cs typeface="TH Niramit AS" pitchFamily="2" charset="-34"/>
              </a:rPr>
              <a:t>ข้าง และ </a:t>
            </a:r>
            <a:r>
              <a:rPr lang="en-US" sz="4200" b="1" dirty="0">
                <a:latin typeface="TH Niramit AS" pitchFamily="2" charset="-34"/>
                <a:cs typeface="TH Niramit AS" pitchFamily="2" charset="-34"/>
              </a:rPr>
              <a:t>M17.5</a:t>
            </a:r>
            <a:r>
              <a:rPr lang="th-TH" sz="4200" dirty="0">
                <a:latin typeface="TH Niramit AS" pitchFamily="2" charset="-34"/>
                <a:cs typeface="TH Niramit AS" pitchFamily="2" charset="-34"/>
              </a:rPr>
              <a:t> สำหรับข้อเข่าเสื่อมทุติยภูมิข้าง</a:t>
            </a:r>
            <a:r>
              <a:rPr lang="th-TH" sz="4200" dirty="0" smtClean="0">
                <a:latin typeface="TH Niramit AS" pitchFamily="2" charset="-34"/>
                <a:cs typeface="TH Niramit AS" pitchFamily="2" charset="-34"/>
              </a:rPr>
              <a:t>เดียว</a:t>
            </a:r>
            <a:r>
              <a:rPr lang="en-US" sz="4200" dirty="0">
                <a:latin typeface="TH Niramit AS" pitchFamily="2" charset="-34"/>
                <a:cs typeface="TH Niramit AS" pitchFamily="2" charset="-34"/>
              </a:rPr>
              <a:t> </a:t>
            </a:r>
            <a:endParaRPr lang="en-US" sz="4200" b="1" dirty="0">
              <a:latin typeface="TH Niramit AS" pitchFamily="2" charset="-34"/>
              <a:cs typeface="TH Niramit AS" pitchFamily="2" charset="-34"/>
            </a:endParaRPr>
          </a:p>
          <a:p>
            <a:pPr lvl="1"/>
            <a:r>
              <a:rPr lang="th-TH" sz="21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เมื่อ</a:t>
            </a:r>
            <a:r>
              <a:rPr lang="th-TH" sz="21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ลงรหัส </a:t>
            </a:r>
            <a:r>
              <a:rPr lang="en-US" sz="21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M17.4 </a:t>
            </a:r>
            <a:r>
              <a:rPr lang="th-TH" sz="21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หรือ </a:t>
            </a:r>
            <a:r>
              <a:rPr lang="en-US" sz="21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M17.5 </a:t>
            </a:r>
            <a:r>
              <a:rPr lang="th-TH" sz="2100" b="1" dirty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ควรจะต้องมีการให้รหัสร่วมซึ่งบอกสาเหตุ เช่น ในรายที่มีโรครูมาตอยด์ควรจะมีรหัสการวินิจฉัยร่วมของโรครูมาตอยด์คือ </a:t>
            </a:r>
            <a:r>
              <a:rPr lang="en-US" sz="2100" b="1" dirty="0" smtClean="0"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M05-, M06-, M08-, M09- </a:t>
            </a:r>
            <a:endParaRPr lang="en-US" sz="2100" b="1" dirty="0"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  <a:p>
            <a:endParaRPr lang="en-US" dirty="0">
              <a:latin typeface="TH Niramit AS" pitchFamily="2" charset="-34"/>
              <a:cs typeface="TH Niramit AS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14654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786" y="1071546"/>
            <a:ext cx="7643866" cy="928694"/>
          </a:xfr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US" sz="6600" b="1" dirty="0" smtClean="0">
                <a:solidFill>
                  <a:schemeClr val="bg1"/>
                </a:solidFill>
                <a:latin typeface="TH Niramit AS" pitchFamily="2" charset="-34"/>
                <a:cs typeface="TH Niramit AS" pitchFamily="2" charset="-34"/>
              </a:rPr>
              <a:t>Total knee replacement</a:t>
            </a:r>
            <a:endParaRPr lang="en-US" sz="6600" b="1" dirty="0">
              <a:solidFill>
                <a:schemeClr val="bg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786" y="2214554"/>
            <a:ext cx="7643866" cy="392909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รหัส </a:t>
            </a: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ICD-9-CM 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สำหรับการผ่าตัด</a:t>
            </a: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       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เปลี่ยนข้อเข่ามีเพียงรหัสเดียวคือ</a:t>
            </a: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                      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81.54 Total knee replacement                 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ซึ่งรวม </a:t>
            </a:r>
            <a:r>
              <a:rPr lang="en-US" sz="4800" b="1" dirty="0" smtClean="0">
                <a:latin typeface="TH SarabunPSK" pitchFamily="34" charset="-34"/>
                <a:cs typeface="TH SarabunPSK" pitchFamily="34" charset="-34"/>
              </a:rPr>
              <a:t>partial knee replacement             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วีธีต่างๆด้วย </a:t>
            </a:r>
            <a:endParaRPr lang="en-US" sz="48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703" y="857232"/>
            <a:ext cx="8294914" cy="1206699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4000" b="1" dirty="0" smtClean="0">
                <a:solidFill>
                  <a:schemeClr val="bg1"/>
                </a:solidFill>
                <a:latin typeface="TH SarabunPSK"/>
                <a:cs typeface="TH SarabunPSK"/>
              </a:rPr>
              <a:t>วิธี</a:t>
            </a:r>
            <a:r>
              <a:rPr lang="th-TH" sz="4000" b="1" dirty="0">
                <a:solidFill>
                  <a:schemeClr val="bg1"/>
                </a:solidFill>
                <a:latin typeface="TH SarabunPSK"/>
                <a:cs typeface="TH SarabunPSK"/>
              </a:rPr>
              <a:t>การให้รหัสเพื่อผ่าตัดซ่อมแซมเปลี่ยนอุปกรณ์ข้อเข่า</a:t>
            </a:r>
            <a:r>
              <a:rPr lang="th-TH" sz="4000" b="1" dirty="0" smtClean="0">
                <a:solidFill>
                  <a:schemeClr val="bg1"/>
                </a:solidFill>
                <a:latin typeface="TH SarabunPSK"/>
                <a:cs typeface="TH SarabunPSK"/>
              </a:rPr>
              <a:t>เทียมหลัก</a:t>
            </a:r>
            <a:r>
              <a:rPr lang="th-TH" sz="4000" b="1" dirty="0">
                <a:solidFill>
                  <a:schemeClr val="bg1"/>
                </a:solidFill>
                <a:latin typeface="TH SarabunPSK"/>
                <a:cs typeface="TH SarabunPSK"/>
              </a:rPr>
              <a:t>เกณฑ์สำหรับแพทย์</a:t>
            </a:r>
            <a:r>
              <a:rPr lang="en-US" sz="4000" dirty="0">
                <a:solidFill>
                  <a:schemeClr val="bg1"/>
                </a:solidFill>
                <a:latin typeface="TH SarabunPSK"/>
                <a:cs typeface="TH SarabunPSK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653" y="2174488"/>
            <a:ext cx="8572528" cy="416877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th-TH" sz="3600" b="1" dirty="0">
                <a:latin typeface="TH SarabunPSK"/>
                <a:cs typeface="TH SarabunPSK"/>
              </a:rPr>
              <a:t>การผ่าตัดซ่อมแซมข้อเข่าเทียม </a:t>
            </a:r>
            <a:r>
              <a:rPr lang="en-US" sz="3600" b="1" dirty="0">
                <a:latin typeface="TH SarabunPSK"/>
                <a:cs typeface="TH SarabunPSK"/>
              </a:rPr>
              <a:t>revision of total knee replacement</a:t>
            </a:r>
            <a:r>
              <a:rPr lang="th-TH" sz="3600" b="1" dirty="0">
                <a:latin typeface="TH SarabunPSK"/>
                <a:cs typeface="TH SarabunPSK"/>
              </a:rPr>
              <a:t>  มีหลักการให้รหัส </a:t>
            </a:r>
            <a:r>
              <a:rPr lang="en-US" sz="3600" b="1" dirty="0">
                <a:latin typeface="TH SarabunPSK"/>
                <a:cs typeface="TH SarabunPSK"/>
              </a:rPr>
              <a:t>ICD-9-CM </a:t>
            </a:r>
            <a:r>
              <a:rPr lang="th-TH" sz="3600" b="1" dirty="0">
                <a:latin typeface="TH SarabunPSK"/>
                <a:cs typeface="TH SarabunPSK"/>
              </a:rPr>
              <a:t>ที่คล้ายคลึงกับการให้รหัส </a:t>
            </a:r>
            <a:r>
              <a:rPr lang="en-US" sz="3600" b="1" dirty="0">
                <a:latin typeface="TH SarabunPSK"/>
                <a:cs typeface="TH SarabunPSK"/>
              </a:rPr>
              <a:t>revision of total hip replacement </a:t>
            </a:r>
            <a:r>
              <a:rPr lang="th-TH" sz="3600" b="1" dirty="0">
                <a:latin typeface="TH SarabunPSK"/>
                <a:cs typeface="TH SarabunPSK"/>
              </a:rPr>
              <a:t> </a:t>
            </a:r>
            <a:endParaRPr lang="en-US" sz="3600" b="1" dirty="0" smtClean="0">
              <a:latin typeface="TH SarabunPSK"/>
              <a:cs typeface="TH SarabunPSK"/>
            </a:endParaRPr>
          </a:p>
          <a:p>
            <a:r>
              <a:rPr lang="th-TH" sz="3600" b="1" dirty="0" smtClean="0">
                <a:latin typeface="TH SarabunPSK"/>
                <a:cs typeface="TH SarabunPSK"/>
              </a:rPr>
              <a:t>แพทย์</a:t>
            </a:r>
            <a:r>
              <a:rPr lang="th-TH" sz="3600" b="1" dirty="0">
                <a:latin typeface="TH SarabunPSK"/>
                <a:cs typeface="TH SarabunPSK"/>
              </a:rPr>
              <a:t>ต้องบันทึกให้ถูกต้องว่ามีการเปลี่ยน </a:t>
            </a:r>
            <a:r>
              <a:rPr lang="en-US" sz="3600" b="1" dirty="0">
                <a:latin typeface="TH SarabunPSK"/>
                <a:cs typeface="TH SarabunPSK"/>
              </a:rPr>
              <a:t>all component (</a:t>
            </a:r>
            <a:r>
              <a:rPr lang="th-TH" sz="3600" b="1" dirty="0">
                <a:latin typeface="TH SarabunPSK"/>
                <a:cs typeface="TH SarabunPSK"/>
              </a:rPr>
              <a:t>เปลี่ยนทั้ง</a:t>
            </a:r>
            <a:r>
              <a:rPr lang="en-US" sz="3600" b="1" dirty="0">
                <a:latin typeface="TH SarabunPSK"/>
                <a:cs typeface="TH SarabunPSK"/>
              </a:rPr>
              <a:t> femur, tibia, patella)</a:t>
            </a:r>
            <a:r>
              <a:rPr lang="th-TH" sz="3600" b="1" dirty="0">
                <a:latin typeface="TH SarabunPSK"/>
                <a:cs typeface="TH SarabunPSK"/>
              </a:rPr>
              <a:t> หรือ เปลี่ยนเฉพาะ </a:t>
            </a:r>
            <a:r>
              <a:rPr lang="en-US" sz="3600" b="1" dirty="0">
                <a:latin typeface="TH SarabunPSK"/>
                <a:cs typeface="TH SarabunPSK"/>
              </a:rPr>
              <a:t>femoral, </a:t>
            </a:r>
            <a:r>
              <a:rPr lang="en-US" sz="3600" b="1" dirty="0" err="1">
                <a:latin typeface="TH SarabunPSK"/>
                <a:cs typeface="TH SarabunPSK"/>
              </a:rPr>
              <a:t>tibial</a:t>
            </a:r>
            <a:r>
              <a:rPr lang="en-US" sz="3600" b="1" dirty="0">
                <a:latin typeface="TH SarabunPSK"/>
                <a:cs typeface="TH SarabunPSK"/>
              </a:rPr>
              <a:t> component, patellar component </a:t>
            </a:r>
            <a:r>
              <a:rPr lang="th-TH" sz="3600" b="1" dirty="0">
                <a:latin typeface="TH SarabunPSK"/>
                <a:cs typeface="TH SarabunPSK"/>
              </a:rPr>
              <a:t>หรือ </a:t>
            </a:r>
            <a:r>
              <a:rPr lang="en-US" sz="3600" b="1" dirty="0" err="1">
                <a:latin typeface="TH SarabunPSK"/>
                <a:cs typeface="TH SarabunPSK"/>
              </a:rPr>
              <a:t>tibial</a:t>
            </a:r>
            <a:r>
              <a:rPr lang="en-US" sz="3600" b="1" dirty="0">
                <a:latin typeface="TH SarabunPSK"/>
                <a:cs typeface="TH SarabunPSK"/>
              </a:rPr>
              <a:t> insert </a:t>
            </a:r>
            <a:r>
              <a:rPr lang="th-TH" sz="3600" b="1" dirty="0">
                <a:latin typeface="TH SarabunPSK"/>
                <a:cs typeface="TH SarabunPSK"/>
              </a:rPr>
              <a:t>เพื่อให้เจ้าหน้าที่ผู้ให้รหัสสามารถบันทึกรหัสได้ถูกต้อง </a:t>
            </a:r>
            <a:endParaRPr lang="en-US" sz="3600" b="1" dirty="0">
              <a:latin typeface="TH SarabunPSK"/>
              <a:cs typeface="TH SarabunPS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36544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2844" y="285728"/>
            <a:ext cx="8715436" cy="129266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81.54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Total knee replacement</a:t>
            </a:r>
          </a:p>
          <a:p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Bicompartmental</a:t>
            </a:r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Tricompartmental</a:t>
            </a:r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Unicompartmental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hemijoint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4282" y="1714488"/>
            <a:ext cx="8786842" cy="138499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81.55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Revision of knee </a:t>
            </a:r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replacement,not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otherwise specified ®</a:t>
            </a:r>
          </a:p>
          <a:p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Code also any removal of (cement) spacer </a:t>
            </a:r>
            <a:r>
              <a:rPr lang="en-US" sz="20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(84.57)</a:t>
            </a:r>
          </a:p>
          <a:p>
            <a:r>
              <a:rPr lang="en-US" sz="2000" i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Excludes: </a:t>
            </a:r>
            <a:r>
              <a:rPr lang="en-US" sz="2000" i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arthrodesis</a:t>
            </a:r>
            <a:r>
              <a:rPr lang="en-US" sz="20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of knee </a:t>
            </a:r>
            <a:r>
              <a:rPr lang="en-US" sz="2000" i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(81.22)</a:t>
            </a:r>
          </a:p>
          <a:p>
            <a:r>
              <a:rPr lang="en-US" sz="20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revision of knee replacement, components specified</a:t>
            </a:r>
            <a:r>
              <a:rPr lang="th-TH" sz="2000" i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(00.80-00.84)</a:t>
            </a:r>
            <a:endParaRPr lang="th-TH" sz="20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282" y="3214686"/>
            <a:ext cx="8786874" cy="8925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00.80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Revision of knee replacement, total (all components)</a:t>
            </a:r>
          </a:p>
          <a:p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Replacement of femoral, </a:t>
            </a:r>
            <a:r>
              <a:rPr lang="en-US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tibial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and patellar</a:t>
            </a:r>
          </a:p>
          <a:p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components (all components)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4282" y="4214818"/>
            <a:ext cx="8786874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00.81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Revision of knee replacement, </a:t>
            </a:r>
            <a:r>
              <a:rPr lang="en-US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tibial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component</a:t>
            </a:r>
          </a:p>
          <a:p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Replacement of </a:t>
            </a:r>
            <a:r>
              <a:rPr lang="en-US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tibial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baseplate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and </a:t>
            </a:r>
            <a:r>
              <a:rPr lang="en-US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tibial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insert (liner)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4282" y="4929198"/>
            <a:ext cx="8786874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00.82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Revision of knee replacement, femoral component</a:t>
            </a:r>
          </a:p>
          <a:p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That with replacement of </a:t>
            </a:r>
            <a:r>
              <a:rPr lang="en-US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tibial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insert (liner)</a:t>
            </a:r>
            <a:endParaRPr lang="th-TH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4282" y="5715016"/>
            <a:ext cx="8786874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00.83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Revision of knee replacement, patellar component</a:t>
            </a:r>
            <a:endParaRPr lang="th-TH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4282" y="6165502"/>
            <a:ext cx="8786874" cy="646331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00.84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Revision of total knee replacement, </a:t>
            </a:r>
            <a:r>
              <a:rPr lang="en-US" sz="2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tibial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insert (liner)</a:t>
            </a:r>
          </a:p>
          <a:p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Replacement of </a:t>
            </a:r>
            <a:r>
              <a:rPr lang="en-US" sz="16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tibial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insert (liner)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14313" y="228600"/>
            <a:ext cx="8715375" cy="3357563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th-TH" sz="4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ประกาศ  สปสช. 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32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การให้บริการรักษาโรคนิ่วในทางเดินปัสสาวะ </a:t>
            </a:r>
            <a:b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</a:br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	แก่ผู้มีสิทธิในระบบหลักประกันสุขภาพถ้วนหน้า</a:t>
            </a:r>
            <a:b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</a:br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/>
            </a:r>
            <a:b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</a:br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   </a:t>
            </a:r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			</a:t>
            </a:r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		</a:t>
            </a:r>
            <a:r>
              <a:rPr lang="th-TH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ประกาศ 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ณ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        </a:t>
            </a:r>
            <a:r>
              <a:rPr lang="th-TH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วันที่ 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30 </a:t>
            </a:r>
            <a:r>
              <a:rPr lang="th-TH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เมษายน 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2553 </a:t>
            </a:r>
            <a:b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</a:b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			</a:t>
            </a:r>
            <a:r>
              <a:rPr lang="th-TH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		</a:t>
            </a:r>
            <a:endParaRPr lang="en-US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3657600"/>
            <a:ext cx="8686800" cy="23622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  	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วัตถุประสงค์ </a:t>
            </a:r>
          </a:p>
          <a:p>
            <a:pPr>
              <a:buFont typeface="Wingdings 2" pitchFamily="18" charset="2"/>
              <a:buNone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		เพื่อกำหนดแนวทางการรักษา ผู้ป่วยโรคนิ่วในทางเดินปัสสาวะให้มีคุณภาพมาตรฐาน และมีประสิทธิภาพ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            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(เน้นเรื่อง สลายนิ่ว)</a:t>
            </a:r>
          </a:p>
          <a:p>
            <a:pPr>
              <a:buFont typeface="Wingdings 2" pitchFamily="18" charset="2"/>
              <a:buNone/>
              <a:defRPr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		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8200" y="4038600"/>
            <a:ext cx="7620000" cy="1905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6387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EC20EE1-648B-4E5C-96D7-9B55DA1797CC}" type="slidenum">
              <a:rPr lang="en-US" smtClean="0">
                <a:latin typeface="Arial" pitchFamily="34" charset="0"/>
              </a:rPr>
              <a:pPr/>
              <a:t>118</a:t>
            </a:fld>
            <a:endParaRPr lang="th-TH" smtClean="0">
              <a:latin typeface="Arial" pitchFamily="34" charset="0"/>
            </a:endParaRPr>
          </a:p>
        </p:txBody>
      </p:sp>
      <p:pic>
        <p:nvPicPr>
          <p:cNvPr id="1638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81000"/>
            <a:ext cx="7924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5800" y="457200"/>
            <a:ext cx="8237538" cy="7620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th-TH" sz="4000" b="1" kern="0" dirty="0">
                <a:solidFill>
                  <a:srgbClr val="FFFF00"/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การชดเชยค่าบริการเหมาจ่ายตามราคากลางที่กำหนด </a:t>
            </a:r>
          </a:p>
        </p:txBody>
      </p:sp>
      <p:sp>
        <p:nvSpPr>
          <p:cNvPr id="9" name="Action Button: Back or Previous 8">
            <a:hlinkClick r:id="rId4" action="ppaction://hlinksldjump" highlightClick="1"/>
          </p:cNvPr>
          <p:cNvSpPr/>
          <p:nvPr/>
        </p:nvSpPr>
        <p:spPr>
          <a:xfrm>
            <a:off x="762000" y="6248400"/>
            <a:ext cx="457200" cy="381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820052" cy="79059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48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ด้านการให้รหัส</a:t>
            </a:r>
            <a:endParaRPr lang="th-TH" sz="4800" b="1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571612"/>
            <a:ext cx="8358246" cy="478634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พบการให้รหัสโรคร่วมเป็น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N00.9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โดยขาดหลักฐานการตรวจทางห้องปฏิบัติการ ซึ่งผู้ป่วยนิ่วอาจพบ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RBC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ในปัสสาวะได้ แต่การวินิจฉัย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Acute </a:t>
            </a:r>
            <a:r>
              <a:rPr lang="en-US" sz="3600" b="1" dirty="0" err="1" smtClean="0">
                <a:latin typeface="TH SarabunPSK" pitchFamily="34" charset="-34"/>
                <a:cs typeface="TH SarabunPSK" pitchFamily="34" charset="-34"/>
              </a:rPr>
              <a:t>Glomerulonephritis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ควรมีผลการตรวจร่างกายทางคลินิก และมีอาการบวม พบ </a:t>
            </a:r>
            <a:r>
              <a:rPr lang="en-US" sz="3600" b="1" dirty="0" err="1" smtClean="0">
                <a:latin typeface="TH SarabunPSK" pitchFamily="34" charset="-34"/>
                <a:cs typeface="TH SarabunPSK" pitchFamily="34" charset="-34"/>
              </a:rPr>
              <a:t>Dysmorphic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 RBC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หรือ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RBC cast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และมี </a:t>
            </a:r>
            <a:r>
              <a:rPr lang="en-US" sz="3600" b="1" dirty="0" err="1" smtClean="0">
                <a:latin typeface="TH SarabunPSK" pitchFamily="34" charset="-34"/>
                <a:cs typeface="TH SarabunPSK" pitchFamily="34" charset="-34"/>
              </a:rPr>
              <a:t>Protienuria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 &gt;3+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พบการให้รหัสโรคร่วมเป็น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N30.9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โดยขาดหลักฐานและอาการสำคัญทางคลินิกสนับสนุนภาวะ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Cystitis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ใน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N21.0 includes;)</a:t>
            </a:r>
          </a:p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การให้</a:t>
            </a:r>
            <a:r>
              <a:rPr lang="en-US" sz="3600" b="1" dirty="0" err="1" smtClean="0">
                <a:latin typeface="TH SarabunPSK" pitchFamily="34" charset="-34"/>
                <a:cs typeface="TH SarabunPSK" pitchFamily="34" charset="-34"/>
              </a:rPr>
              <a:t>Sdx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=N39.0 (UTI)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ในผบ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โรคนิ่ว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DC077-B0D1-4139-B671-BDF3E1759704}" type="slidenum">
              <a:rPr lang="en-US" smtClean="0"/>
              <a:pPr>
                <a:defRPr/>
              </a:pPr>
              <a:t>12</a:t>
            </a:fld>
            <a:endParaRPr lang="th-TH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533400"/>
          <a:ext cx="8229599" cy="5715003"/>
        </p:xfrm>
        <a:graphic>
          <a:graphicData uri="http://schemas.openxmlformats.org/drawingml/2006/table">
            <a:tbl>
              <a:tblPr/>
              <a:tblGrid>
                <a:gridCol w="446596"/>
                <a:gridCol w="461002"/>
                <a:gridCol w="5261900"/>
                <a:gridCol w="1368598"/>
                <a:gridCol w="691503"/>
              </a:tblGrid>
              <a:tr h="27214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ลำดับ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DRG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DRGNAME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Paid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ร้อยละ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00104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Trach for oth condition w mech vent 96+ hr, w catas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816,635,722.31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4.01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2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04034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Ventilator support, w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catas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506,514,600.37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2.49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3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14010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Caesarean delivery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wo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complicating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Dx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375,952,122.62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1.85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02060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Major lens procedures, no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316,489,617.42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1.56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5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04520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Respiratory infection/inflammation, no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295,017,863.98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1.45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6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14500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Vaginal delivery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wo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complicating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Dx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294,291,803.61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1.45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7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06070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Appendectomy, no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271,313,342.86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1.33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8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04523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Respiratory infection/inflammation, w severe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235,158,620.49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1.16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9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15540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Newb adm wt &gt;2499 gm wo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229,627,545.31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1.13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04524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Respiratory infection/inflammation, w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catas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221,953,832.43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1.09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11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15541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Newb adm wt &gt;2499 gm w other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215,993,245.01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1.06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12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04590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Bronchitis and Asthma, no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172,834,419.81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0.85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13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04550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Chronic obstructive pulmonary disease, no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168,504,669.21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0.83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04522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Respiratory infection/inflammation, w mod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152,156,764.77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0.75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15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05554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Heart failure and shock, w catas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138,468,023.65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0.68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16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11503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Chronic renal failure, age &gt; 17, w severe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134,258,648.89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0.66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17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06034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Major small &amp; large bowel procedure, w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catas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134,047,596.02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0.66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18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04033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Ventilator support, w severe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128,613,572.56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0.63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19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01024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Craniotomy  except for trauma, w catas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126,401,378.37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0.62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143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20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01553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Specific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cerebrovascular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disorders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exc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TIA, w severe CC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119,469,722.47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         0.59 </a:t>
                      </a:r>
                    </a:p>
                  </a:txBody>
                  <a:tcPr marL="8007" marR="8007" marT="80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85720" y="0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Top 20  disease ranking  by  reimbursement in 2010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6553200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From: Bureau of claims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534400" cy="68580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US" sz="5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1.Calculus of Kidneys</a:t>
            </a:r>
            <a:endParaRPr lang="th-TH" sz="5400" b="1" dirty="0" smtClean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6200" y="928985"/>
          <a:ext cx="8991600" cy="585281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90600"/>
                <a:gridCol w="2362200"/>
                <a:gridCol w="1143000"/>
                <a:gridCol w="3581400"/>
                <a:gridCol w="914400"/>
              </a:tblGrid>
              <a:tr h="62358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ICD 10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Disease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ICD 9cm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Procedure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Class</a:t>
                      </a:r>
                      <a:endParaRPr lang="th-TH" sz="1800" dirty="0"/>
                    </a:p>
                  </a:txBody>
                  <a:tcPr/>
                </a:tc>
              </a:tr>
              <a:tr h="652709">
                <a:tc row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N20.0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/>
                    </a:p>
                    <a:p>
                      <a:r>
                        <a:rPr lang="en-US" sz="1800" dirty="0" smtClean="0"/>
                        <a:t>N132</a:t>
                      </a:r>
                      <a:endParaRPr lang="th-TH" sz="180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N136</a:t>
                      </a:r>
                      <a:endParaRPr lang="th-TH" sz="1800" dirty="0" smtClean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Calculus of Kidneys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dirty="0" smtClean="0"/>
                    </a:p>
                    <a:p>
                      <a:r>
                        <a:rPr lang="en-US" sz="1800" kern="1200" dirty="0" err="1" smtClean="0"/>
                        <a:t>Hydronephrosis</a:t>
                      </a:r>
                      <a:r>
                        <a:rPr lang="en-US" sz="1800" kern="1200" dirty="0" smtClean="0"/>
                        <a:t> with renal and </a:t>
                      </a:r>
                      <a:r>
                        <a:rPr lang="en-US" sz="1800" kern="1200" dirty="0" err="1" smtClean="0"/>
                        <a:t>ureteral</a:t>
                      </a:r>
                      <a:r>
                        <a:rPr lang="en-US" sz="1800" kern="1200" dirty="0" smtClean="0"/>
                        <a:t> </a:t>
                      </a:r>
                      <a:r>
                        <a:rPr lang="en-US" sz="1800" kern="1200" dirty="0" err="1" smtClean="0"/>
                        <a:t>calculous</a:t>
                      </a:r>
                      <a:r>
                        <a:rPr lang="en-US" sz="1800" kern="1200" dirty="0" smtClean="0"/>
                        <a:t> obstruction</a:t>
                      </a:r>
                    </a:p>
                    <a:p>
                      <a:endParaRPr lang="th-TH" sz="1800" dirty="0"/>
                    </a:p>
                    <a:p>
                      <a:r>
                        <a:rPr lang="en-US" sz="1800" kern="1200" dirty="0" smtClean="0"/>
                        <a:t>N13.6 </a:t>
                      </a:r>
                      <a:r>
                        <a:rPr lang="en-US" sz="1800" kern="1200" dirty="0" err="1" smtClean="0"/>
                        <a:t>Pyonephrosis</a:t>
                      </a:r>
                      <a:endParaRPr lang="en-US" sz="1800" kern="1200" dirty="0" smtClean="0"/>
                    </a:p>
                    <a:p>
                      <a:r>
                        <a:rPr lang="en-US" sz="1800" kern="1200" dirty="0" smtClean="0"/>
                        <a:t>Conditions in N13.0-N13.5 with infection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55.51 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Total </a:t>
                      </a:r>
                      <a:r>
                        <a:rPr lang="en-US" sz="1800" dirty="0" err="1" smtClean="0"/>
                        <a:t>Nephrectomy</a:t>
                      </a:r>
                      <a:r>
                        <a:rPr lang="en-US" sz="1800" dirty="0" smtClean="0"/>
                        <a:t> (Opened, Laparoscopic)</a:t>
                      </a:r>
                      <a:endParaRPr lang="th-TH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endParaRPr lang="th-TH" sz="1800" dirty="0"/>
                    </a:p>
                  </a:txBody>
                  <a:tcPr/>
                </a:tc>
              </a:tr>
              <a:tr h="652709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55.4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Partial </a:t>
                      </a:r>
                      <a:r>
                        <a:rPr lang="en-US" sz="1800" dirty="0" err="1" smtClean="0"/>
                        <a:t>Nephrectomy</a:t>
                      </a:r>
                      <a:r>
                        <a:rPr lang="en-US" sz="1800" dirty="0" smtClean="0"/>
                        <a:t>(Opened, Laparoscopic)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endParaRPr lang="th-TH" sz="1800" dirty="0"/>
                    </a:p>
                  </a:txBody>
                  <a:tcPr/>
                </a:tc>
              </a:tr>
              <a:tr h="652709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55.01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ANL, </a:t>
                      </a:r>
                      <a:r>
                        <a:rPr lang="en-US" sz="1800" dirty="0" err="1" smtClean="0"/>
                        <a:t>Nephrolithotomy</a:t>
                      </a:r>
                      <a:endParaRPr lang="th-TH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endParaRPr lang="th-TH" sz="1800" dirty="0"/>
                    </a:p>
                  </a:txBody>
                  <a:tcPr/>
                </a:tc>
              </a:tr>
              <a:tr h="936495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55.03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PCNL </a:t>
                      </a:r>
                    </a:p>
                    <a:p>
                      <a:r>
                        <a:rPr lang="en-US" sz="1800" kern="1200" dirty="0" err="1" smtClean="0"/>
                        <a:t>Percutaneous</a:t>
                      </a:r>
                      <a:r>
                        <a:rPr lang="en-US" sz="1800" kern="1200" dirty="0" smtClean="0"/>
                        <a:t> </a:t>
                      </a:r>
                      <a:r>
                        <a:rPr lang="en-US" sz="1800" kern="1200" dirty="0" err="1" smtClean="0"/>
                        <a:t>nephrostomy</a:t>
                      </a:r>
                      <a:r>
                        <a:rPr lang="en-US" sz="1800" kern="1200" dirty="0" smtClean="0"/>
                        <a:t> without fragmentation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endParaRPr lang="th-TH" sz="1800" dirty="0"/>
                    </a:p>
                  </a:txBody>
                  <a:tcPr/>
                </a:tc>
              </a:tr>
              <a:tr h="936495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55.04</a:t>
                      </a:r>
                      <a:endParaRPr lang="th-TH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PCNL</a:t>
                      </a:r>
                    </a:p>
                    <a:p>
                      <a:r>
                        <a:rPr lang="en-US" sz="1800" kern="1200" dirty="0" err="1" smtClean="0"/>
                        <a:t>Percutaneous</a:t>
                      </a:r>
                      <a:r>
                        <a:rPr lang="en-US" sz="1800" kern="1200" dirty="0" smtClean="0"/>
                        <a:t> </a:t>
                      </a:r>
                      <a:r>
                        <a:rPr lang="en-US" sz="1800" kern="1200" dirty="0" err="1" smtClean="0"/>
                        <a:t>nephrostomy</a:t>
                      </a:r>
                      <a:r>
                        <a:rPr lang="en-US" sz="1800" kern="1200" dirty="0" smtClean="0"/>
                        <a:t> with fragmentation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endParaRPr lang="th-TH" sz="1800" dirty="0"/>
                    </a:p>
                  </a:txBody>
                  <a:tcPr/>
                </a:tc>
              </a:tr>
              <a:tr h="652709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55.11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Pyelolithotomy</a:t>
                      </a:r>
                      <a:endParaRPr lang="th-TH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endParaRPr lang="th-TH" sz="1800" dirty="0"/>
                    </a:p>
                  </a:txBody>
                  <a:tcPr/>
                </a:tc>
              </a:tr>
              <a:tr h="745408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98.51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ESWL</a:t>
                      </a:r>
                      <a:endParaRPr lang="th-TH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III</a:t>
                      </a:r>
                      <a:endParaRPr lang="th-TH" sz="1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Documents and Settings\prapai.w\My Documents\My Pictures\นิ่ว\LO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152400"/>
            <a:ext cx="685800" cy="5334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28625" y="76200"/>
            <a:ext cx="8334375" cy="65405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US" sz="48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2.Calculus of Kidneys and </a:t>
            </a:r>
            <a:r>
              <a:rPr lang="en-US" sz="4800" b="1" dirty="0" err="1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Ureter</a:t>
            </a:r>
            <a:endParaRPr lang="th-TH" sz="4800" b="1" dirty="0" smtClean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6200" y="838200"/>
          <a:ext cx="8991600" cy="591373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00753"/>
                <a:gridCol w="2199647"/>
                <a:gridCol w="1143000"/>
                <a:gridCol w="3728662"/>
                <a:gridCol w="919538"/>
              </a:tblGrid>
              <a:tr h="60858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ICD 10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Disease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ICD 9cm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Procedure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Class</a:t>
                      </a:r>
                      <a:endParaRPr lang="th-TH" sz="1800" dirty="0"/>
                    </a:p>
                  </a:txBody>
                  <a:tcPr/>
                </a:tc>
              </a:tr>
              <a:tr h="630540">
                <a:tc rowSpan="8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N20.2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r>
                        <a:rPr lang="en-US" sz="1800" dirty="0" smtClean="0"/>
                        <a:t>N132</a:t>
                      </a:r>
                      <a:endParaRPr lang="th-TH" sz="180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N136</a:t>
                      </a:r>
                      <a:endParaRPr lang="th-TH" sz="1800" dirty="0" smtClean="0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Calculus of Kidneys and </a:t>
                      </a:r>
                      <a:r>
                        <a:rPr lang="en-US" sz="1800" dirty="0" err="1" smtClean="0"/>
                        <a:t>Ureter</a:t>
                      </a:r>
                      <a:endParaRPr lang="en-US" sz="1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dirty="0" smtClean="0"/>
                    </a:p>
                    <a:p>
                      <a:r>
                        <a:rPr lang="en-US" sz="1800" kern="1200" dirty="0" err="1" smtClean="0"/>
                        <a:t>Hydronephrosis</a:t>
                      </a:r>
                      <a:r>
                        <a:rPr lang="en-US" sz="1800" kern="1200" dirty="0" smtClean="0"/>
                        <a:t> with renal and </a:t>
                      </a:r>
                      <a:r>
                        <a:rPr lang="en-US" sz="1800" kern="1200" dirty="0" err="1" smtClean="0"/>
                        <a:t>ureteral</a:t>
                      </a:r>
                      <a:r>
                        <a:rPr lang="en-US" sz="1800" kern="1200" dirty="0" smtClean="0"/>
                        <a:t> </a:t>
                      </a:r>
                      <a:r>
                        <a:rPr lang="en-US" sz="1800" kern="1200" dirty="0" err="1" smtClean="0"/>
                        <a:t>calculous</a:t>
                      </a:r>
                      <a:r>
                        <a:rPr lang="en-US" sz="1800" kern="1200" dirty="0" smtClean="0"/>
                        <a:t> obstruction</a:t>
                      </a:r>
                    </a:p>
                    <a:p>
                      <a:endParaRPr lang="th-TH" sz="1800" dirty="0"/>
                    </a:p>
                    <a:p>
                      <a:r>
                        <a:rPr lang="en-US" sz="1800" kern="1200" dirty="0" err="1" smtClean="0"/>
                        <a:t>Pyonephrosis</a:t>
                      </a:r>
                      <a:endParaRPr lang="en-US" sz="1800" kern="1200" dirty="0" smtClean="0"/>
                    </a:p>
                    <a:p>
                      <a:r>
                        <a:rPr lang="en-US" sz="1800" kern="1200" dirty="0" smtClean="0"/>
                        <a:t>Conditions in N13.0-N13.5 with infection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55.51 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Total </a:t>
                      </a:r>
                      <a:r>
                        <a:rPr lang="en-US" sz="1800" dirty="0" err="1" smtClean="0"/>
                        <a:t>Nephrectomy</a:t>
                      </a:r>
                      <a:r>
                        <a:rPr lang="en-US" sz="1800" dirty="0" smtClean="0"/>
                        <a:t> (Opened, Laparoscopic)</a:t>
                      </a:r>
                      <a:endParaRPr lang="th-TH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endParaRPr lang="th-TH" sz="1800" dirty="0"/>
                    </a:p>
                  </a:txBody>
                  <a:tcPr/>
                </a:tc>
              </a:tr>
              <a:tr h="63054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55.4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Partial </a:t>
                      </a:r>
                      <a:r>
                        <a:rPr lang="en-US" sz="1800" dirty="0" err="1" smtClean="0"/>
                        <a:t>Nephrectomy</a:t>
                      </a:r>
                      <a:r>
                        <a:rPr lang="en-US" sz="1800" dirty="0" smtClean="0"/>
                        <a:t>(Opened, Laparoscopic)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endParaRPr lang="th-TH" sz="1800" dirty="0"/>
                    </a:p>
                  </a:txBody>
                  <a:tcPr/>
                </a:tc>
              </a:tr>
              <a:tr h="608582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55.01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ANL, </a:t>
                      </a:r>
                      <a:r>
                        <a:rPr lang="en-US" sz="1800" dirty="0" err="1" smtClean="0"/>
                        <a:t>Nephrolithotomy</a:t>
                      </a:r>
                      <a:endParaRPr lang="th-TH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endParaRPr lang="th-TH" sz="1800" dirty="0"/>
                    </a:p>
                  </a:txBody>
                  <a:tcPr/>
                </a:tc>
              </a:tr>
              <a:tr h="900771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55.03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PCNL</a:t>
                      </a:r>
                    </a:p>
                    <a:p>
                      <a:r>
                        <a:rPr lang="en-US" sz="1800" kern="1200" dirty="0" err="1" smtClean="0"/>
                        <a:t>Percutaneous</a:t>
                      </a:r>
                      <a:r>
                        <a:rPr lang="en-US" sz="1800" kern="1200" dirty="0" smtClean="0"/>
                        <a:t> </a:t>
                      </a:r>
                      <a:r>
                        <a:rPr lang="en-US" sz="1800" kern="1200" dirty="0" err="1" smtClean="0"/>
                        <a:t>nephrostomy</a:t>
                      </a:r>
                      <a:r>
                        <a:rPr lang="en-US" sz="1800" kern="1200" dirty="0" smtClean="0"/>
                        <a:t> without fragmentation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endParaRPr lang="th-TH" sz="1800" dirty="0"/>
                    </a:p>
                  </a:txBody>
                  <a:tcPr/>
                </a:tc>
              </a:tr>
              <a:tr h="90077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55.04</a:t>
                      </a:r>
                      <a:endParaRPr lang="th-TH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PCNL</a:t>
                      </a:r>
                    </a:p>
                    <a:p>
                      <a:r>
                        <a:rPr lang="en-US" sz="1800" kern="1200" dirty="0" err="1" smtClean="0"/>
                        <a:t>Percutaneous</a:t>
                      </a:r>
                      <a:r>
                        <a:rPr lang="en-US" sz="1800" kern="1200" dirty="0" smtClean="0"/>
                        <a:t> </a:t>
                      </a:r>
                      <a:r>
                        <a:rPr lang="en-US" sz="1800" kern="1200" dirty="0" err="1" smtClean="0"/>
                        <a:t>nephrostomy</a:t>
                      </a:r>
                      <a:r>
                        <a:rPr lang="en-US" sz="1800" kern="1200" dirty="0" smtClean="0"/>
                        <a:t> with</a:t>
                      </a:r>
                      <a:r>
                        <a:rPr lang="en-US" sz="1800" kern="1200" baseline="0" dirty="0" smtClean="0"/>
                        <a:t> </a:t>
                      </a:r>
                      <a:r>
                        <a:rPr lang="en-US" sz="1800" kern="1200" dirty="0" smtClean="0"/>
                        <a:t>fragmentation</a:t>
                      </a:r>
                      <a:endParaRPr lang="th-TH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endParaRPr lang="th-TH" sz="1800" dirty="0"/>
                    </a:p>
                  </a:txBody>
                  <a:tcPr/>
                </a:tc>
              </a:tr>
              <a:tr h="608582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55.11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 smtClean="0"/>
                        <a:t>Pyelolithotomy</a:t>
                      </a:r>
                      <a:endParaRPr lang="th-TH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</a:t>
                      </a:r>
                      <a:endParaRPr lang="th-TH" sz="1800" dirty="0"/>
                    </a:p>
                  </a:txBody>
                  <a:tcPr/>
                </a:tc>
              </a:tr>
              <a:tr h="37045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56.0</a:t>
                      </a:r>
                      <a:endParaRPr lang="th-TH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URSL</a:t>
                      </a:r>
                      <a:endParaRPr lang="th-TH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II</a:t>
                      </a:r>
                      <a:endParaRPr lang="th-TH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08582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98.51</a:t>
                      </a:r>
                      <a:endParaRPr lang="th-TH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ESWL</a:t>
                      </a:r>
                      <a:endParaRPr lang="th-TH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III</a:t>
                      </a:r>
                      <a:endParaRPr lang="th-TH" sz="1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 descr="C:\Documents and Settings\prapai.w\My Documents\My Pictures\นิ่ว\LO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152400"/>
            <a:ext cx="685800" cy="5334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28625" y="152400"/>
            <a:ext cx="8334375" cy="654050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en-US" sz="60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3.Calculus of </a:t>
            </a:r>
            <a:r>
              <a:rPr lang="en-US" sz="6000" b="1" dirty="0" err="1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Ureter</a:t>
            </a:r>
            <a:endParaRPr lang="th-TH" sz="6000" b="1" dirty="0" smtClean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914400"/>
          <a:ext cx="9143999" cy="559540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90600"/>
                <a:gridCol w="2362200"/>
                <a:gridCol w="1371600"/>
                <a:gridCol w="3489700"/>
                <a:gridCol w="929899"/>
              </a:tblGrid>
              <a:tr h="620189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ICD 10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Disease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ICD 9cm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Procedure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Class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20189">
                <a:tc rowSpan="8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N20.1 </a:t>
                      </a:r>
                    </a:p>
                    <a:p>
                      <a:endParaRPr lang="en-US" sz="2000" dirty="0" smtClean="0"/>
                    </a:p>
                    <a:p>
                      <a:endParaRPr lang="th-TH" sz="2000" dirty="0" smtClean="0"/>
                    </a:p>
                    <a:p>
                      <a:r>
                        <a:rPr lang="en-US" sz="2000" dirty="0" smtClean="0"/>
                        <a:t>N132</a:t>
                      </a:r>
                      <a:endParaRPr lang="th-TH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N136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b="1" dirty="0" smtClean="0">
                        <a:solidFill>
                          <a:srgbClr val="FF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Calculus of  </a:t>
                      </a:r>
                      <a:r>
                        <a:rPr lang="en-US" sz="2000" dirty="0" err="1" smtClean="0"/>
                        <a:t>Ureter</a:t>
                      </a:r>
                      <a:endParaRPr lang="en-US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dirty="0" smtClean="0"/>
                    </a:p>
                    <a:p>
                      <a:r>
                        <a:rPr lang="en-US" sz="2000" kern="1200" dirty="0" err="1" smtClean="0"/>
                        <a:t>Hydronephrosis</a:t>
                      </a:r>
                      <a:r>
                        <a:rPr lang="en-US" sz="2000" kern="1200" dirty="0" smtClean="0"/>
                        <a:t> with renal and </a:t>
                      </a:r>
                      <a:r>
                        <a:rPr lang="en-US" sz="2000" kern="1200" dirty="0" err="1" smtClean="0"/>
                        <a:t>ureteral</a:t>
                      </a:r>
                      <a:r>
                        <a:rPr lang="en-US" sz="2000" kern="1200" dirty="0" smtClean="0"/>
                        <a:t> </a:t>
                      </a:r>
                      <a:r>
                        <a:rPr lang="en-US" sz="2000" kern="1200" dirty="0" err="1" smtClean="0"/>
                        <a:t>calculous</a:t>
                      </a:r>
                      <a:r>
                        <a:rPr lang="en-US" sz="2000" kern="1200" dirty="0" smtClean="0"/>
                        <a:t> obstruction</a:t>
                      </a:r>
                    </a:p>
                    <a:p>
                      <a:endParaRPr lang="th-TH" sz="2000" dirty="0" smtClean="0"/>
                    </a:p>
                    <a:p>
                      <a:endParaRPr lang="th-TH" sz="2000" kern="1200" dirty="0" smtClean="0"/>
                    </a:p>
                    <a:p>
                      <a:r>
                        <a:rPr lang="en-US" sz="2000" kern="1200" dirty="0" err="1" smtClean="0"/>
                        <a:t>Pyonephrosis</a:t>
                      </a:r>
                      <a:endParaRPr lang="en-US" sz="2000" kern="1200" dirty="0" smtClean="0"/>
                    </a:p>
                    <a:p>
                      <a:r>
                        <a:rPr lang="en-US" sz="2000" kern="1200" dirty="0" smtClean="0"/>
                        <a:t>Conditions in N13.0-N13.5 with infection</a:t>
                      </a:r>
                    </a:p>
                    <a:p>
                      <a:endParaRPr lang="en-US" sz="2000" kern="1200" dirty="0" smtClean="0"/>
                    </a:p>
                    <a:p>
                      <a:endParaRPr lang="en-US" sz="2000" kern="1200" dirty="0" smtClean="0"/>
                    </a:p>
                    <a:p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55.51 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Total </a:t>
                      </a:r>
                      <a:r>
                        <a:rPr lang="en-US" sz="2400" dirty="0" err="1" smtClean="0"/>
                        <a:t>Nephrectomy</a:t>
                      </a:r>
                      <a:endParaRPr lang="th-TH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01871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56.2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 smtClean="0"/>
                        <a:t>Ureterolithotomy</a:t>
                      </a:r>
                      <a:r>
                        <a:rPr lang="en-US" sz="2400" dirty="0" smtClean="0"/>
                        <a:t> (Opened, Laparoscopic)</a:t>
                      </a:r>
                      <a:endParaRPr lang="en-US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45484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56.0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URSL</a:t>
                      </a:r>
                      <a:endParaRPr lang="th-TH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II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8983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56.1+57.0</a:t>
                      </a:r>
                      <a:endParaRPr lang="en-US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Ureteral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err="1" smtClean="0"/>
                        <a:t>meatotomy</a:t>
                      </a:r>
                      <a:r>
                        <a:rPr lang="en-US" sz="2400" dirty="0" smtClean="0"/>
                        <a:t> + TUL</a:t>
                      </a:r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II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20189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98.51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ESWL</a:t>
                      </a:r>
                      <a:endParaRPr lang="th-TH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III</a:t>
                      </a:r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4548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0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8608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33273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52463" y="428625"/>
            <a:ext cx="4605337" cy="561975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en-US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4.Calculus in Bladder</a:t>
            </a:r>
            <a:endParaRPr lang="th-TH" b="1" dirty="0" smtClean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4"/>
          </p:nvPr>
        </p:nvGraphicFramePr>
        <p:xfrm>
          <a:off x="642938" y="1143000"/>
          <a:ext cx="8072495" cy="200026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00132"/>
                <a:gridCol w="2928958"/>
                <a:gridCol w="914407"/>
                <a:gridCol w="2300303"/>
                <a:gridCol w="928695"/>
              </a:tblGrid>
              <a:tr h="69652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ICD 10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Disease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ICD 9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Procedure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Class</a:t>
                      </a:r>
                      <a:endParaRPr lang="th-TH" sz="2000" dirty="0"/>
                    </a:p>
                  </a:txBody>
                  <a:tcPr/>
                </a:tc>
              </a:tr>
              <a:tr h="651872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N21.0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Calculus in Bladder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57.0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TUL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II</a:t>
                      </a:r>
                      <a:endParaRPr lang="th-TH" sz="2000" dirty="0"/>
                    </a:p>
                  </a:txBody>
                  <a:tcPr/>
                </a:tc>
              </a:tr>
              <a:tr h="651872">
                <a:tc>
                  <a:txBody>
                    <a:bodyPr/>
                    <a:lstStyle/>
                    <a:p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57.19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SPL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II</a:t>
                      </a:r>
                      <a:endParaRPr lang="th-TH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413" name="Title 1"/>
          <p:cNvSpPr>
            <a:spLocks noGrp="1"/>
          </p:cNvSpPr>
          <p:nvPr>
            <p:ph type="body" idx="1"/>
          </p:nvPr>
        </p:nvSpPr>
        <p:spPr>
          <a:xfrm>
            <a:off x="685801" y="3276600"/>
            <a:ext cx="4648200" cy="70167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4400" dirty="0" smtClean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5.Calculus in Urethra</a:t>
            </a:r>
            <a:endParaRPr lang="th-TH" sz="4400" dirty="0" smtClean="0">
              <a:solidFill>
                <a:srgbClr val="FFC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Content Placeholder 8"/>
          <p:cNvGraphicFramePr>
            <a:graphicFrameLocks/>
          </p:cNvGraphicFramePr>
          <p:nvPr/>
        </p:nvGraphicFramePr>
        <p:xfrm>
          <a:off x="714375" y="4191000"/>
          <a:ext cx="8072495" cy="1857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2928958"/>
                <a:gridCol w="914407"/>
                <a:gridCol w="2300303"/>
                <a:gridCol w="928695"/>
              </a:tblGrid>
              <a:tr h="64676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ICD 10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Disease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ICD 9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Procedure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Class</a:t>
                      </a:r>
                      <a:endParaRPr lang="th-TH" sz="2000" dirty="0"/>
                    </a:p>
                  </a:txBody>
                  <a:tcPr/>
                </a:tc>
              </a:tr>
              <a:tr h="605309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N21.1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Calculus in </a:t>
                      </a:r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Urethra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57.0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TUL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II</a:t>
                      </a:r>
                      <a:endParaRPr lang="th-TH" sz="2000" dirty="0"/>
                    </a:p>
                  </a:txBody>
                  <a:tcPr/>
                </a:tc>
              </a:tr>
              <a:tr h="605309">
                <a:tc>
                  <a:txBody>
                    <a:bodyPr/>
                    <a:lstStyle/>
                    <a:p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58.0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Urethrolithotomy</a:t>
                      </a:r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II</a:t>
                      </a:r>
                      <a:endParaRPr lang="th-TH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07504" y="620688"/>
            <a:ext cx="8858280" cy="1584176"/>
          </a:xfrm>
          <a:prstGeom prst="rect">
            <a:avLst/>
          </a:prstGeom>
          <a:solidFill>
            <a:srgbClr val="FFCCFF"/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H Niramit AS" pitchFamily="2" charset="-34"/>
                <a:ea typeface="+mj-ea"/>
                <a:cs typeface="TH Niramit AS" pitchFamily="2" charset="-34"/>
              </a:rPr>
              <a:t>สรุปการวินิจฉัย </a:t>
            </a:r>
            <a:r>
              <a:rPr kumimoji="0" lang="en-US" sz="54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H Niramit AS" pitchFamily="2" charset="-34"/>
                <a:ea typeface="+mj-ea"/>
                <a:cs typeface="TH Niramit AS" pitchFamily="2" charset="-34"/>
              </a:rPr>
              <a:t>Calculus of kidney (N20.*)</a:t>
            </a:r>
            <a:endParaRPr kumimoji="0" lang="th-TH" sz="5400" b="1" i="0" u="none" strike="noStrike" kern="1200" cap="none" spc="0" normalizeH="0" baseline="0" noProof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2132856"/>
            <a:ext cx="9143999" cy="42672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 fontScale="925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ถ้ามี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infection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 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ให้รหัส </a:t>
            </a:r>
            <a:r>
              <a:rPr kumimoji="0" 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N209</a:t>
            </a:r>
            <a:endParaRPr kumimoji="0" lang="th-TH" sz="4400" b="1" i="0" u="sng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H Niramit AS" pitchFamily="2" charset="-34"/>
              <a:cs typeface="TH Niramit AS" pitchFamily="2" charset="-34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ถ้า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มี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hydronephrosis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 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ให้รหัส </a:t>
            </a:r>
            <a:r>
              <a:rPr kumimoji="0" 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N132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ถ้ามี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hydronephrosis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 with infection 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ให้รหัส </a:t>
            </a:r>
            <a:r>
              <a:rPr kumimoji="0" lang="en-US" sz="4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N136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ngsanaUPC" pitchFamily="18" charset="-34"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		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ใน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tabular list 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จาก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N200 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มี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link 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ไป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N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132 จาก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N132 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มี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link </a:t>
            </a:r>
            <a:r>
              <a:rPr kumimoji="0" lang="th-TH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ไป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N136</a:t>
            </a:r>
            <a:endParaRPr kumimoji="0" lang="th-TH" sz="4400" b="1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H Niramit AS" pitchFamily="2" charset="-34"/>
              <a:cs typeface="TH Niramit AS" pitchFamily="2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619672" y="260648"/>
            <a:ext cx="2232248" cy="1014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446" y="1340768"/>
            <a:ext cx="625581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357430"/>
            <a:ext cx="6624736" cy="3929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1835696" y="1844824"/>
            <a:ext cx="5184576" cy="57606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>
              <a:solidFill>
                <a:prstClr val="black"/>
              </a:solidFill>
            </a:endParaRPr>
          </a:p>
        </p:txBody>
      </p:sp>
      <p:pic>
        <p:nvPicPr>
          <p:cNvPr id="17409" name="Picture 1" descr="C:\Users\CHI-Chaiyot\Downloads\symptoms-renal-stones-800X80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6496" y="2348880"/>
            <a:ext cx="3665984" cy="2932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285992"/>
            <a:ext cx="8572560" cy="4000528"/>
          </a:xfrm>
          <a:solidFill>
            <a:srgbClr val="FFFF99"/>
          </a:solidFill>
          <a:ln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sz="6000" cap="none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สร้างระบบตรวจสอบคุณภาพเวชระเบียนและข้อมูลของหน่วยบริการ</a:t>
            </a:r>
            <a:r>
              <a:rPr lang="en-US" sz="6000" cap="none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(Internal audit )</a:t>
            </a:r>
            <a:r>
              <a:rPr lang="th-TH" sz="6000" cap="none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158" y="1071546"/>
            <a:ext cx="8501121" cy="1071570"/>
          </a:xfrm>
          <a:solidFill>
            <a:srgbClr val="FFCCFF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 algn="ctr"/>
            <a:r>
              <a:rPr lang="th-TH" sz="54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เคลมอย่างไรไม่ให้ถูกเรียกคืน</a:t>
            </a:r>
            <a:endParaRPr lang="en-US" sz="2400" dirty="0" smtClean="0">
              <a:ln w="18415" cmpd="sng">
                <a:solidFill>
                  <a:srgbClr val="66FFFF"/>
                </a:solidFill>
                <a:prstDash val="solid"/>
              </a:ln>
              <a:solidFill>
                <a:srgbClr val="0000C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43F3C1-C327-4847-9EBA-6DB34032D776}" type="slidenum">
              <a:rPr lang="en-US" sz="4000" smtClean="0">
                <a:solidFill>
                  <a:srgbClr val="F7F7F7"/>
                </a:solidFill>
                <a:latin typeface="Angsana New" pitchFamily="18" charset="-34"/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127</a:t>
            </a:fld>
            <a:endParaRPr lang="en-US" sz="4000" smtClean="0">
              <a:solidFill>
                <a:srgbClr val="F7F7F7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Picture 11" descr="โลโก้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428625"/>
            <a:ext cx="264318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008.jpg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1643050"/>
            <a:ext cx="2714625" cy="4759325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</p:spPr>
      </p:pic>
      <p:sp>
        <p:nvSpPr>
          <p:cNvPr id="8195" name="Title 1"/>
          <p:cNvSpPr>
            <a:spLocks noGrp="1"/>
          </p:cNvSpPr>
          <p:nvPr>
            <p:ph type="ctrTitle"/>
          </p:nvPr>
        </p:nvSpPr>
        <p:spPr>
          <a:xfrm>
            <a:off x="2714611" y="1643050"/>
            <a:ext cx="6429389" cy="4786346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cs typeface="Angsana New" pitchFamily="18" charset="-34"/>
              </a:rPr>
              <a:t>ข้อตกลงในการใช้เอกสารแนวทาง</a:t>
            </a: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cs typeface="Angsana New" pitchFamily="18" charset="-34"/>
              </a:rPr>
            </a:br>
            <a:r>
              <a:rPr lang="th-TH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cs typeface="Angsana New" pitchFamily="18" charset="-34"/>
              </a:rPr>
              <a:t>การตรวจสอบ</a:t>
            </a: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cs typeface="Angsana New" pitchFamily="18" charset="-34"/>
              </a:rPr>
            </a:br>
            <a:r>
              <a:rPr lang="th-TH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cs typeface="Angsana New" pitchFamily="18" charset="-34"/>
              </a:rPr>
              <a:t>หลักฐานในเวชระเบียนของ</a:t>
            </a: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cs typeface="Angsana New" pitchFamily="18" charset="-34"/>
              </a:rPr>
            </a:br>
            <a:r>
              <a:rPr lang="th-TH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ngsana New" pitchFamily="18" charset="-34"/>
                <a:cs typeface="Angsana New" pitchFamily="18" charset="-34"/>
              </a:rPr>
              <a:t>สำนักงานหลักประกันสุขภาพแห่งชาติ</a:t>
            </a:r>
            <a:endParaRPr lang="en-US" sz="4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9D982A5-A74D-4878-87E9-7F560D174451}" type="slidenum">
              <a:rPr lang="en-US" sz="4400" smtClean="0">
                <a:solidFill>
                  <a:srgbClr val="F7F7F7"/>
                </a:solidFill>
                <a:latin typeface="Angsana New" pitchFamily="18" charset="-34"/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128</a:t>
            </a:fld>
            <a:endParaRPr lang="en-US" sz="4400" dirty="0" smtClean="0">
              <a:solidFill>
                <a:srgbClr val="F7F7F7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219" name="Title 1"/>
          <p:cNvSpPr>
            <a:spLocks noGrp="1"/>
          </p:cNvSpPr>
          <p:nvPr>
            <p:ph type="ctrTitle" idx="4294967295"/>
          </p:nvPr>
        </p:nvSpPr>
        <p:spPr>
          <a:xfrm>
            <a:off x="214282" y="1428736"/>
            <a:ext cx="8572560" cy="3786214"/>
          </a:xfr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 defTabSz="622300" eaLnBrk="1" hangingPunct="1"/>
            <a:r>
              <a:rPr lang="en-US" sz="400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1.</a:t>
            </a:r>
            <a:r>
              <a:rPr lang="th-TH" sz="400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แนวทางการตรวจสอบหลักฐานในเวชระเบียนที่ราชวิทยาลัยให้ความเห็นร่วมกับคณะกรรมการตรวจสอบเวชระเบียนของ</a:t>
            </a:r>
            <a:r>
              <a:rPr lang="en-US" sz="400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h-TH" sz="400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สปสช. </a:t>
            </a:r>
            <a:r>
              <a:rPr lang="en-US" sz="400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en-US" sz="400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</a:br>
            <a:r>
              <a:rPr lang="th-TH" sz="400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   </a:t>
            </a:r>
            <a:r>
              <a:rPr lang="th-TH" sz="4000" i="1" u="sng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ให้ใช้เป็นเอกสารหลักในการตรวจสอบ</a:t>
            </a: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358082" y="5000636"/>
            <a:ext cx="1325944" cy="16436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142844" y="1285860"/>
            <a:ext cx="8786842" cy="4524315"/>
          </a:xfrm>
          <a:prstGeom prst="rect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2.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แนวทางการตรวจสอบหลักฐานในเวชระเบียน ที่</a:t>
            </a:r>
            <a:r>
              <a:rPr lang="th-TH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คณะกรรมการตรวจสอบ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เวชระเบียนของสำนักงานหลักประกันสุขภาพแห่งชาติ </a:t>
            </a:r>
            <a:r>
              <a:rPr lang="th-TH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ให้ความเห็น 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โดยราชวิทยาลัยไม่ได้ให้ความเห็น</a:t>
            </a:r>
            <a:r>
              <a:rPr lang="th-TH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มาให้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พิจารณาดังนี้ </a:t>
            </a:r>
            <a: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</a:b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	</a:t>
            </a:r>
            <a:r>
              <a:rPr lang="en-US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2.1 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กรณีที่การตรวจสอบหลักฐานในเวชระเบียนนั้นมีใน </a:t>
            </a:r>
            <a: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ICD-10-TM standard coding guidelines 2008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ให้ใช้แนวทางในเอกสาร</a:t>
            </a:r>
            <a: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ICD-10-TM standard </a:t>
            </a:r>
            <a: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coding guidelines 2008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เป็นหลักในการ</a:t>
            </a:r>
            <a:r>
              <a:rPr lang="th-TH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ตรวจสอบ</a:t>
            </a:r>
            <a:endParaRPr lang="th-TH" sz="3200" b="0" dirty="0">
              <a:ln w="1905"/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17763" name="Picture 3"/>
          <p:cNvPicPr>
            <a:picLocks noChangeAspect="1" noChangeArrowheads="1"/>
          </p:cNvPicPr>
          <p:nvPr/>
        </p:nvPicPr>
        <p:blipFill>
          <a:blip r:embed="rId2" cstate="print"/>
          <a:srcRect b="1773"/>
          <a:stretch>
            <a:fillRect/>
          </a:stretch>
        </p:blipFill>
        <p:spPr bwMode="auto">
          <a:xfrm>
            <a:off x="7215206" y="5286388"/>
            <a:ext cx="121444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90511"/>
            <a:ext cx="9001156" cy="669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สี่เหลี่ยมผืนผ้า 1"/>
          <p:cNvSpPr>
            <a:spLocks noChangeArrowheads="1"/>
          </p:cNvSpPr>
          <p:nvPr/>
        </p:nvSpPr>
        <p:spPr bwMode="auto">
          <a:xfrm>
            <a:off x="285720" y="1205948"/>
            <a:ext cx="8643998" cy="5509200"/>
          </a:xfrm>
          <a:prstGeom prst="rect">
            <a:avLst/>
          </a:prstGeom>
          <a:ln>
            <a:solidFill>
              <a:srgbClr val="FFC00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925" lvl="1"/>
            <a:r>
              <a:rPr lang="en-US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    2.2 </a:t>
            </a:r>
            <a:r>
              <a:rPr lang="th-TH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กรณีที่การตรวจสอบหลักฐานในเวชระเบียน</a:t>
            </a:r>
            <a:r>
              <a:rPr lang="th-TH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นั้น</a:t>
            </a:r>
            <a:r>
              <a:rPr lang="en-US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 </a:t>
            </a:r>
            <a:r>
              <a:rPr lang="th-TH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ไม่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มีใน </a:t>
            </a:r>
            <a:r>
              <a:rPr lang="en-US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 ICD-10-TM  </a:t>
            </a:r>
            <a:r>
              <a:rPr lang="th-TH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หรือ</a:t>
            </a:r>
            <a:r>
              <a:rPr lang="en-US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standard coding guidelines 2008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ให้ใช้ดุลยพินิจของ</a:t>
            </a:r>
            <a:endParaRPr lang="en-US" sz="3200" b="0" dirty="0">
              <a:ln w="1905"/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cs typeface="Tahoma" pitchFamily="34" charset="0"/>
            </a:endParaRPr>
          </a:p>
          <a:p>
            <a:pPr marL="34925" lvl="1"/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ผู้</a:t>
            </a:r>
            <a:r>
              <a:rPr lang="th-TH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ตรวจสอบเวช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ระเบียนของ</a:t>
            </a:r>
            <a: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สปสช. ร่วมกับเอกสารทางวิชาการเช่น </a:t>
            </a:r>
            <a: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Principle of Internal  Medicine  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หรือ </a:t>
            </a:r>
            <a: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Text Book of 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Pediatrics</a:t>
            </a:r>
          </a:p>
          <a:p>
            <a:pPr marL="34925" lvl="1"/>
            <a:endParaRPr lang="en-US" sz="3200" b="0" dirty="0">
              <a:ln w="1905"/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cs typeface="Tahoma" pitchFamily="34" charset="0"/>
            </a:endParaRPr>
          </a:p>
          <a:p>
            <a:pPr marL="34925" lvl="1"/>
            <a:endParaRPr lang="en-US" sz="3200" b="0" dirty="0" smtClean="0">
              <a:ln w="1905"/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cs typeface="Tahoma" pitchFamily="34" charset="0"/>
            </a:endParaRPr>
          </a:p>
          <a:p>
            <a:pPr marL="34925" lvl="1"/>
            <a:r>
              <a:rPr lang="en-US" sz="3200" b="0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3</a:t>
            </a:r>
            <a:r>
              <a:rPr lang="en-US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.</a:t>
            </a:r>
            <a:r>
              <a:rPr lang="th-TH" sz="3200" b="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 เอกสารที่ผู้ตรวจสอบเวชระเบียนของ สปสช.ให้ความเห็นเพิ่มเติม</a:t>
            </a:r>
            <a:r>
              <a:rPr lang="th-TH" sz="3200" b="0" i="1" u="sng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ให้ใช้เป็นข้อสังเกตและข้อแนะนำในการตรวจสอบ</a:t>
            </a:r>
            <a:r>
              <a:rPr lang="th-TH" sz="3200" b="0" i="1" u="sng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cs typeface="Tahoma" pitchFamily="34" charset="0"/>
              </a:rPr>
              <a:t>ได้</a:t>
            </a:r>
            <a:endParaRPr lang="th-TH" sz="3200" b="0" dirty="0">
              <a:ln w="1905"/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1376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3714752"/>
            <a:ext cx="1285884" cy="1404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04025" y="214290"/>
            <a:ext cx="2339975" cy="164307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sz="2800" b="1" dirty="0" err="1" smtClean="0">
                <a:latin typeface="Angsana New" pitchFamily="18" charset="-34"/>
                <a:cs typeface="AngsanaUPC" pitchFamily="18" charset="-34"/>
              </a:rPr>
              <a:t>กระบวนการ</a:t>
            </a:r>
            <a:r>
              <a:rPr lang="en-US" sz="2800" b="1" dirty="0" smtClean="0">
                <a:latin typeface="Angsana New" pitchFamily="18" charset="-34"/>
                <a:cs typeface="AngsanaUPC" pitchFamily="18" charset="-34"/>
              </a:rPr>
              <a:t> AUDIT</a:t>
            </a:r>
            <a:br>
              <a:rPr lang="en-US" sz="2800" b="1" dirty="0" smtClean="0">
                <a:latin typeface="Angsana New" pitchFamily="18" charset="-34"/>
                <a:cs typeface="AngsanaUPC" pitchFamily="18" charset="-34"/>
              </a:rPr>
            </a:br>
            <a:r>
              <a:rPr lang="en-US" sz="3600" b="1" dirty="0" smtClean="0">
                <a:solidFill>
                  <a:srgbClr val="FF0000"/>
                </a:solidFill>
                <a:latin typeface="Angsana New" pitchFamily="18" charset="-34"/>
                <a:cs typeface="AngsanaUPC" pitchFamily="18" charset="-34"/>
              </a:rPr>
              <a:t> </a:t>
            </a: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  <a:cs typeface="AngsanaUPC" pitchFamily="18" charset="-34"/>
              </a:rPr>
              <a:t>ตรวจรวมศูนย์</a:t>
            </a:r>
            <a:r>
              <a:rPr lang="en-US" sz="2800" b="1" dirty="0" smtClean="0">
                <a:latin typeface="Angsana New" pitchFamily="18" charset="-34"/>
                <a:cs typeface="AngsanaUPC" pitchFamily="18" charset="-34"/>
              </a:rPr>
              <a:t/>
            </a:r>
            <a:br>
              <a:rPr lang="en-US" sz="2800" b="1" dirty="0" smtClean="0">
                <a:latin typeface="Angsana New" pitchFamily="18" charset="-34"/>
                <a:cs typeface="AngsanaUPC" pitchFamily="18" charset="-34"/>
              </a:rPr>
            </a:br>
            <a:r>
              <a:rPr lang="th-TH" sz="2800" b="1" dirty="0" smtClean="0">
                <a:latin typeface="Angsana New" pitchFamily="18" charset="-34"/>
                <a:cs typeface="AngsanaUPC" pitchFamily="18" charset="-34"/>
              </a:rPr>
              <a:t>ของ สปสช.</a:t>
            </a:r>
            <a:endParaRPr lang="en-US" sz="2800" b="1" dirty="0" smtClean="0">
              <a:latin typeface="Angsana New" pitchFamily="18" charset="-34"/>
              <a:cs typeface="AngsanaUPC" pitchFamily="18" charset="-34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79388" y="142875"/>
            <a:ext cx="6516687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สปสช.เแจ้ง</a:t>
            </a:r>
            <a:r>
              <a:rPr lang="th-TH" sz="2400" b="1" dirty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ขอเวชระเบียนจากหน่วยบริการ   </a:t>
            </a:r>
            <a:r>
              <a:rPr lang="en-US" sz="24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30 </a:t>
            </a:r>
            <a:r>
              <a:rPr lang="th-TH" sz="24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วันล่วงหน้า</a:t>
            </a:r>
            <a:endParaRPr lang="th-TH" sz="2000" b="1" dirty="0">
              <a:solidFill>
                <a:schemeClr val="bg1"/>
              </a:solidFill>
              <a:latin typeface="Angsana New" pitchFamily="18" charset="0"/>
              <a:ea typeface="Angsana New" pitchFamily="18" charset="0"/>
              <a:cs typeface="Angsana New" pitchFamily="18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79388" y="762000"/>
            <a:ext cx="6553200" cy="52322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 err="1" smtClean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สปสช.Audit</a:t>
            </a:r>
            <a:r>
              <a:rPr lang="en-US" sz="2800" b="1" dirty="0" smtClean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 </a:t>
            </a:r>
            <a:r>
              <a:rPr lang="th-TH" sz="2800" b="1" dirty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รวมศูนย์ ณ สถานที่ สปสช </a:t>
            </a:r>
            <a:r>
              <a:rPr lang="th-TH" sz="2800" b="1" dirty="0" smtClean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 กำหนด</a:t>
            </a:r>
            <a:endParaRPr lang="en-US" sz="2800" b="1" dirty="0">
              <a:solidFill>
                <a:schemeClr val="tx1"/>
              </a:solidFill>
              <a:latin typeface="Angsana New" pitchFamily="18" charset="0"/>
              <a:ea typeface="Angsana New" pitchFamily="18" charset="0"/>
              <a:cs typeface="Angsana New" pitchFamily="18" charset="0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79388" y="1447800"/>
            <a:ext cx="6553200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h-TH" sz="2400" b="1" dirty="0" smtClean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สปสช. </a:t>
            </a:r>
            <a:r>
              <a:rPr lang="th-TH" sz="2400" b="1" dirty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รายงานผลการตรวจเป็นเอกสาร </a:t>
            </a:r>
            <a:r>
              <a:rPr lang="th-TH" sz="24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ภายใน </a:t>
            </a:r>
            <a:r>
              <a:rPr lang="en-US" sz="24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30</a:t>
            </a:r>
            <a:r>
              <a:rPr lang="th-TH" sz="24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 วันทำการ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28596" y="2571744"/>
            <a:ext cx="2616229" cy="52322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รพ.ยอมรับผล Audit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505200" y="2133600"/>
            <a:ext cx="5294342" cy="52322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2400" b="1" dirty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รพ.ทำหนังสือแย้ง</a:t>
            </a:r>
            <a:r>
              <a:rPr lang="th-TH" b="1" dirty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+</a:t>
            </a:r>
            <a:r>
              <a:rPr lang="th-TH" sz="2800" b="1" dirty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หลักฐาน</a:t>
            </a:r>
            <a:r>
              <a:rPr lang="th-TH" b="1" dirty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 </a:t>
            </a:r>
            <a:r>
              <a:rPr lang="th-TH" sz="2400" b="1" dirty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ภายใน 30 วัน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3563937" y="2786058"/>
            <a:ext cx="5294343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Auditor </a:t>
            </a:r>
            <a:r>
              <a:rPr lang="en-US" sz="2400" b="1" dirty="0" err="1" smtClean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สปสช</a:t>
            </a:r>
            <a:r>
              <a:rPr lang="en-US" sz="2400" b="1" dirty="0" smtClean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. </a:t>
            </a:r>
            <a:r>
              <a:rPr lang="en-US" sz="2400" b="1" dirty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พิจารณา </a:t>
            </a:r>
            <a:r>
              <a:rPr lang="en-US" sz="2400" b="1" dirty="0" err="1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ภายใน</a:t>
            </a:r>
            <a:r>
              <a:rPr lang="en-US" sz="2400" b="1" dirty="0">
                <a:solidFill>
                  <a:schemeClr val="tx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 45 วัน</a:t>
            </a:r>
          </a:p>
        </p:txBody>
      </p:sp>
      <p:sp>
        <p:nvSpPr>
          <p:cNvPr id="23561" name="Text Box 10"/>
          <p:cNvSpPr txBox="1">
            <a:spLocks noChangeArrowheads="1"/>
          </p:cNvSpPr>
          <p:nvPr/>
        </p:nvSpPr>
        <p:spPr bwMode="auto">
          <a:xfrm>
            <a:off x="500063" y="3786188"/>
            <a:ext cx="2357437" cy="107721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3200" b="1" dirty="0">
                <a:solidFill>
                  <a:schemeClr val="bg1"/>
                </a:solidFill>
                <a:latin typeface="Arial" pitchFamily="-110" charset="0"/>
                <a:ea typeface="Angsana New" pitchFamily="18" charset="0"/>
                <a:cs typeface="Angsana New" pitchFamily="18" charset="0"/>
              </a:rPr>
              <a:t>สปสช. แจ้งการเงิน</a:t>
            </a:r>
          </a:p>
          <a:p>
            <a:pPr algn="ctr">
              <a:defRPr/>
            </a:pPr>
            <a:r>
              <a:rPr lang="th-TH" sz="3200" b="1" dirty="0">
                <a:solidFill>
                  <a:schemeClr val="bg1"/>
                </a:solidFill>
                <a:latin typeface="Arial" pitchFamily="-110" charset="0"/>
                <a:ea typeface="Angsana New" pitchFamily="18" charset="0"/>
                <a:cs typeface="Angsana New" pitchFamily="18" charset="0"/>
              </a:rPr>
              <a:t>จ่ายเพิ่ม / หักคืน</a:t>
            </a:r>
          </a:p>
        </p:txBody>
      </p:sp>
      <p:sp>
        <p:nvSpPr>
          <p:cNvPr id="23562" name="Text Box 12"/>
          <p:cNvSpPr txBox="1">
            <a:spLocks noChangeArrowheads="1"/>
          </p:cNvSpPr>
          <p:nvPr/>
        </p:nvSpPr>
        <p:spPr bwMode="auto">
          <a:xfrm>
            <a:off x="500034" y="5572140"/>
            <a:ext cx="2428892" cy="120032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2400" b="1" dirty="0">
                <a:solidFill>
                  <a:srgbClr val="000066"/>
                </a:solidFill>
                <a:latin typeface="Arial" pitchFamily="-110" charset="0"/>
                <a:ea typeface="Angsana New" pitchFamily="18" charset="0"/>
                <a:cs typeface="Angsana New" pitchFamily="18" charset="0"/>
              </a:rPr>
              <a:t>สปสช.</a:t>
            </a:r>
          </a:p>
          <a:p>
            <a:pPr algn="ctr">
              <a:defRPr/>
            </a:pPr>
            <a:r>
              <a:rPr lang="th-TH" sz="2400" b="1" dirty="0">
                <a:solidFill>
                  <a:srgbClr val="000066"/>
                </a:solidFill>
                <a:latin typeface="Arial" pitchFamily="-110" charset="0"/>
                <a:ea typeface="Angsana New" pitchFamily="18" charset="0"/>
                <a:cs typeface="Angsana New" pitchFamily="18" charset="0"/>
              </a:rPr>
              <a:t>แจ้งผลการพิจารณา</a:t>
            </a:r>
          </a:p>
          <a:p>
            <a:pPr algn="ctr">
              <a:defRPr/>
            </a:pPr>
            <a:r>
              <a:rPr lang="th-TH" sz="2400" b="1" dirty="0">
                <a:solidFill>
                  <a:srgbClr val="000066"/>
                </a:solidFill>
                <a:latin typeface="Arial" pitchFamily="-110" charset="0"/>
                <a:ea typeface="Angsana New" pitchFamily="18" charset="0"/>
                <a:cs typeface="Angsana New" pitchFamily="18" charset="0"/>
              </a:rPr>
              <a:t>ให้ รพ. ทราบ</a:t>
            </a:r>
          </a:p>
        </p:txBody>
      </p:sp>
      <p:sp>
        <p:nvSpPr>
          <p:cNvPr id="7195" name="AutoShape 13"/>
          <p:cNvSpPr>
            <a:spLocks noChangeArrowheads="1"/>
          </p:cNvSpPr>
          <p:nvPr/>
        </p:nvSpPr>
        <p:spPr bwMode="auto">
          <a:xfrm>
            <a:off x="3355975" y="569913"/>
            <a:ext cx="287338" cy="2159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200"/>
          </a:p>
        </p:txBody>
      </p:sp>
      <p:sp>
        <p:nvSpPr>
          <p:cNvPr id="7196" name="AutoShape 16"/>
          <p:cNvSpPr>
            <a:spLocks noChangeArrowheads="1"/>
          </p:cNvSpPr>
          <p:nvPr/>
        </p:nvSpPr>
        <p:spPr bwMode="auto">
          <a:xfrm>
            <a:off x="3355975" y="1212850"/>
            <a:ext cx="287338" cy="2159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200"/>
          </a:p>
        </p:txBody>
      </p:sp>
      <p:sp>
        <p:nvSpPr>
          <p:cNvPr id="7197" name="AutoShape 17"/>
          <p:cNvSpPr>
            <a:spLocks noChangeArrowheads="1"/>
          </p:cNvSpPr>
          <p:nvPr/>
        </p:nvSpPr>
        <p:spPr bwMode="auto">
          <a:xfrm>
            <a:off x="5784850" y="1927225"/>
            <a:ext cx="287338" cy="2159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200"/>
          </a:p>
        </p:txBody>
      </p:sp>
      <p:sp>
        <p:nvSpPr>
          <p:cNvPr id="23566" name="AutoShape 18"/>
          <p:cNvSpPr>
            <a:spLocks noChangeArrowheads="1"/>
          </p:cNvSpPr>
          <p:nvPr/>
        </p:nvSpPr>
        <p:spPr bwMode="auto">
          <a:xfrm>
            <a:off x="1620837" y="2033582"/>
            <a:ext cx="381002" cy="466724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th-TH" sz="1200"/>
          </a:p>
        </p:txBody>
      </p:sp>
      <p:sp>
        <p:nvSpPr>
          <p:cNvPr id="23567" name="AutoShape 19"/>
          <p:cNvSpPr>
            <a:spLocks noChangeArrowheads="1"/>
          </p:cNvSpPr>
          <p:nvPr/>
        </p:nvSpPr>
        <p:spPr bwMode="auto">
          <a:xfrm>
            <a:off x="1620837" y="3124200"/>
            <a:ext cx="335282" cy="592138"/>
          </a:xfrm>
          <a:prstGeom prst="down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th-TH" sz="1200"/>
          </a:p>
        </p:txBody>
      </p:sp>
      <p:sp>
        <p:nvSpPr>
          <p:cNvPr id="23568" name="AutoShape 20"/>
          <p:cNvSpPr>
            <a:spLocks noChangeArrowheads="1"/>
          </p:cNvSpPr>
          <p:nvPr/>
        </p:nvSpPr>
        <p:spPr bwMode="auto">
          <a:xfrm>
            <a:off x="5784862" y="5948362"/>
            <a:ext cx="430212" cy="338158"/>
          </a:xfrm>
          <a:prstGeom prst="downArrow">
            <a:avLst>
              <a:gd name="adj1" fmla="val 50000"/>
              <a:gd name="adj2" fmla="val 50139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th-TH" sz="1200"/>
          </a:p>
        </p:txBody>
      </p:sp>
      <p:sp>
        <p:nvSpPr>
          <p:cNvPr id="23569" name="AutoShape 21"/>
          <p:cNvSpPr>
            <a:spLocks noChangeArrowheads="1"/>
          </p:cNvSpPr>
          <p:nvPr/>
        </p:nvSpPr>
        <p:spPr bwMode="auto">
          <a:xfrm>
            <a:off x="3059113" y="6284913"/>
            <a:ext cx="1512887" cy="287337"/>
          </a:xfrm>
          <a:prstGeom prst="leftArrow">
            <a:avLst>
              <a:gd name="adj1" fmla="val 50000"/>
              <a:gd name="adj2" fmla="val 131630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th-TH" sz="1200"/>
          </a:p>
        </p:txBody>
      </p:sp>
      <p:sp>
        <p:nvSpPr>
          <p:cNvPr id="23570" name="Text Box 22"/>
          <p:cNvSpPr txBox="1">
            <a:spLocks noChangeArrowheads="1"/>
          </p:cNvSpPr>
          <p:nvPr/>
        </p:nvSpPr>
        <p:spPr bwMode="auto">
          <a:xfrm>
            <a:off x="5072066" y="6253483"/>
            <a:ext cx="1873250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2400" b="1" dirty="0">
                <a:solidFill>
                  <a:schemeClr val="bg1"/>
                </a:solidFill>
                <a:latin typeface="Arial" pitchFamily="-110" charset="0"/>
                <a:ea typeface="Angsana New" pitchFamily="18" charset="0"/>
                <a:cs typeface="Angsana New" pitchFamily="18" charset="0"/>
              </a:rPr>
              <a:t>เห็นพ้องด้วยกัน</a:t>
            </a:r>
          </a:p>
        </p:txBody>
      </p:sp>
      <p:sp>
        <p:nvSpPr>
          <p:cNvPr id="23571" name="AutoShape 25"/>
          <p:cNvSpPr>
            <a:spLocks noChangeArrowheads="1"/>
          </p:cNvSpPr>
          <p:nvPr/>
        </p:nvSpPr>
        <p:spPr bwMode="auto">
          <a:xfrm>
            <a:off x="1620838" y="4929198"/>
            <a:ext cx="381000" cy="571504"/>
          </a:xfrm>
          <a:prstGeom prst="upArrow">
            <a:avLst>
              <a:gd name="adj1" fmla="val 50000"/>
              <a:gd name="adj2" fmla="val 25000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th-TH" sz="1200"/>
          </a:p>
        </p:txBody>
      </p:sp>
      <p:sp>
        <p:nvSpPr>
          <p:cNvPr id="23572" name="Text Box 7"/>
          <p:cNvSpPr txBox="1">
            <a:spLocks noChangeArrowheads="1"/>
          </p:cNvSpPr>
          <p:nvPr/>
        </p:nvSpPr>
        <p:spPr bwMode="auto">
          <a:xfrm>
            <a:off x="3571875" y="3500438"/>
            <a:ext cx="5286375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2400" b="1" dirty="0">
                <a:solidFill>
                  <a:srgbClr val="000000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รพ.ทำหนังสือแย้งครั้งที่  </a:t>
            </a:r>
            <a:r>
              <a:rPr lang="en-US" sz="2400" b="1" dirty="0">
                <a:solidFill>
                  <a:srgbClr val="000000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2</a:t>
            </a:r>
            <a:r>
              <a:rPr lang="th-TH" sz="2400" b="1" dirty="0">
                <a:solidFill>
                  <a:srgbClr val="000000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+หลักฐาน ภายใน </a:t>
            </a:r>
            <a:r>
              <a:rPr lang="en-US" sz="2400" b="1" dirty="0">
                <a:solidFill>
                  <a:srgbClr val="000000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15</a:t>
            </a:r>
            <a:r>
              <a:rPr lang="th-TH" sz="2400" b="1" dirty="0">
                <a:solidFill>
                  <a:srgbClr val="000000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 วัน</a:t>
            </a:r>
          </a:p>
        </p:txBody>
      </p:sp>
      <p:sp>
        <p:nvSpPr>
          <p:cNvPr id="7219" name="AutoShape 17"/>
          <p:cNvSpPr>
            <a:spLocks noChangeArrowheads="1"/>
          </p:cNvSpPr>
          <p:nvPr/>
        </p:nvSpPr>
        <p:spPr bwMode="auto">
          <a:xfrm>
            <a:off x="5786438" y="2641600"/>
            <a:ext cx="287337" cy="2159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7220" name="AutoShape 17"/>
          <p:cNvSpPr>
            <a:spLocks noChangeArrowheads="1"/>
          </p:cNvSpPr>
          <p:nvPr/>
        </p:nvSpPr>
        <p:spPr bwMode="auto">
          <a:xfrm>
            <a:off x="5786438" y="3286125"/>
            <a:ext cx="287337" cy="2159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23575" name="Text Box 8"/>
          <p:cNvSpPr txBox="1">
            <a:spLocks noChangeArrowheads="1"/>
          </p:cNvSpPr>
          <p:nvPr/>
        </p:nvSpPr>
        <p:spPr bwMode="auto">
          <a:xfrm>
            <a:off x="3571874" y="4143380"/>
            <a:ext cx="5286405" cy="52322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2400" b="1" dirty="0">
                <a:solidFill>
                  <a:srgbClr val="000000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สำนักตรวจสอบการชดเชยฯ</a:t>
            </a:r>
            <a:r>
              <a:rPr lang="en-US" sz="2400" b="1" dirty="0">
                <a:solidFill>
                  <a:srgbClr val="000000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พิจารณา </a:t>
            </a:r>
            <a:r>
              <a:rPr lang="en-US" sz="2800" b="1" dirty="0">
                <a:solidFill>
                  <a:srgbClr val="000000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ภายใน</a:t>
            </a:r>
            <a:r>
              <a:rPr lang="en-US" b="1" dirty="0">
                <a:solidFill>
                  <a:srgbClr val="000000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15วัน</a:t>
            </a:r>
            <a:endParaRPr lang="en-US" b="1" dirty="0">
              <a:solidFill>
                <a:srgbClr val="000000"/>
              </a:solidFill>
              <a:latin typeface="Angsana New" pitchFamily="18" charset="0"/>
              <a:ea typeface="Angsana New" pitchFamily="18" charset="0"/>
              <a:cs typeface="Angsana New" pitchFamily="18" charset="0"/>
            </a:endParaRPr>
          </a:p>
        </p:txBody>
      </p:sp>
      <p:sp>
        <p:nvSpPr>
          <p:cNvPr id="4152" name="AutoShape 17"/>
          <p:cNvSpPr>
            <a:spLocks noChangeArrowheads="1"/>
          </p:cNvSpPr>
          <p:nvPr/>
        </p:nvSpPr>
        <p:spPr bwMode="auto">
          <a:xfrm>
            <a:off x="5808663" y="3998913"/>
            <a:ext cx="287337" cy="2159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3581400" y="4763168"/>
            <a:ext cx="5286375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รพ.ทำหนังสือแย้งครั้งที่</a:t>
            </a:r>
            <a:r>
              <a:rPr lang="en-US" sz="24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  3</a:t>
            </a:r>
            <a:r>
              <a:rPr lang="th-TH" sz="24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+หลักฐาน ภายใน </a:t>
            </a:r>
            <a:r>
              <a:rPr lang="en-US" sz="24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15</a:t>
            </a:r>
            <a:r>
              <a:rPr lang="th-TH" sz="24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 วัน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581400" y="5406110"/>
            <a:ext cx="5276880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th-TH" sz="24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สตช.ส่งสมาคม/ราชวิทยาลัยพิจารณาใน </a:t>
            </a:r>
            <a:r>
              <a:rPr lang="en-US" sz="24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60 </a:t>
            </a:r>
            <a:r>
              <a:rPr lang="th-TH" sz="2400" b="1" dirty="0">
                <a:solidFill>
                  <a:schemeClr val="bg1"/>
                </a:solidFill>
                <a:latin typeface="Angsana New" pitchFamily="18" charset="0"/>
                <a:ea typeface="Angsana New" pitchFamily="18" charset="0"/>
                <a:cs typeface="Angsana New" pitchFamily="18" charset="0"/>
              </a:rPr>
              <a:t>วัน</a:t>
            </a:r>
            <a:endParaRPr lang="en-US" sz="2400" b="1" dirty="0">
              <a:solidFill>
                <a:schemeClr val="bg1"/>
              </a:solidFill>
              <a:latin typeface="Angsana New" pitchFamily="18" charset="0"/>
              <a:ea typeface="Angsana New" pitchFamily="18" charset="0"/>
              <a:cs typeface="Angsana New" pitchFamily="18" charset="0"/>
            </a:endParaRPr>
          </a:p>
        </p:txBody>
      </p:sp>
      <p:sp>
        <p:nvSpPr>
          <p:cNvPr id="7231" name="AutoShape 17"/>
          <p:cNvSpPr>
            <a:spLocks noChangeArrowheads="1"/>
          </p:cNvSpPr>
          <p:nvPr/>
        </p:nvSpPr>
        <p:spPr bwMode="auto">
          <a:xfrm>
            <a:off x="5808663" y="4570413"/>
            <a:ext cx="287337" cy="2159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4160" name="AutoShape 17"/>
          <p:cNvSpPr>
            <a:spLocks noChangeArrowheads="1"/>
          </p:cNvSpPr>
          <p:nvPr/>
        </p:nvSpPr>
        <p:spPr bwMode="auto">
          <a:xfrm>
            <a:off x="5786438" y="5213350"/>
            <a:ext cx="287337" cy="2159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2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5" grpId="0" animBg="1"/>
      <p:bldP spid="7196" grpId="0" animBg="1"/>
      <p:bldP spid="7197" grpId="0" animBg="1"/>
      <p:bldP spid="7219" grpId="0" animBg="1"/>
      <p:bldP spid="7220" grpId="0" animBg="1"/>
      <p:bldP spid="7231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0" y="0"/>
            <a:ext cx="3059113" cy="1700213"/>
          </a:xfrm>
          <a:prstGeom prst="irregularSeal2">
            <a:avLst/>
          </a:prstGeom>
          <a:gradFill rotWithShape="1">
            <a:gsLst>
              <a:gs pos="0">
                <a:srgbClr val="0033CC">
                  <a:alpha val="85999"/>
                </a:srgbClr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xfrm>
            <a:off x="142844" y="714356"/>
            <a:ext cx="8858280" cy="57150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th-TH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ตัวอย่างเงื่อนไขที่ใช้ตรวจสอบเวชระเบียน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1406" y="1357298"/>
          <a:ext cx="8929718" cy="5429272"/>
        </p:xfrm>
        <a:graphic>
          <a:graphicData uri="http://schemas.openxmlformats.org/drawingml/2006/table">
            <a:tbl>
              <a:tblPr/>
              <a:tblGrid>
                <a:gridCol w="786067"/>
                <a:gridCol w="8143651"/>
              </a:tblGrid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ลำดับที่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เงื่อนไข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73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มี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Complication and Comorbidity level 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อยู่ในระดับรุนแรง แต่วันนอน รพ.น้อย และประเภทการจำหน่ายเป็นหาย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ค่าน้ำหนักสัมพัทธ์ (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RW)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สูง แต่ค่าใช้จ่ายน้อย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ค่าน้ำหนักสัมพัทธ์ (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RW) 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ต่ำ แต่นอนนาน และค่าใช้จ่ายน้อย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กรณีผ่าตัดสมอง วันนอน รพ. น้อย และประเภทการจำหน่ายเป็นหาย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ค่าน้ำหนักสัมพัทธ์ (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RW)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สูง แต่วันนอน รพ. น้อย   และประเภทการจำหน่ายเป็นหาย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อายุน้อยกว่า 1 ปี 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Adm_w 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น้อยกว่า 1500 กรัม และ  วันนอน รพ. น้อย และประเภทการจำหน่ายเป็นหาย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ทำหัตถการเกี่ยวกับ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Spinal 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วันนอน รพ.น้อย ค่าใช้จ่ายน้อย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ทำหัตถการเกี่ยวกับ </a:t>
                      </a:r>
                      <a:r>
                        <a:rPr lang="en-US" sz="1400" b="1" i="0" u="none" strike="noStrike" dirty="0" smtClean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Stomach </a:t>
                      </a:r>
                      <a:r>
                        <a:rPr lang="en-US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,esophagus ,duodenal </a:t>
                      </a:r>
                      <a:r>
                        <a:rPr lang="th-TH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วัน</a:t>
                      </a:r>
                      <a:r>
                        <a:rPr lang="th-TH" sz="1400" b="1" i="0" u="none" strike="noStrike" dirty="0" smtClean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นอนน้อย </a:t>
                      </a:r>
                      <a:r>
                        <a:rPr lang="th-TH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และประเภทการจำหน่ายเป็นหาย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on ventilator support 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วันนอน รพ .น้อย  และประเภทการจำหน่ายเป็นหาย        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ให้รหัส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PDx = E86 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ผิดหลักการให้รหัสโรค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มารดาคลอดปกติ </a:t>
                      </a:r>
                      <a:r>
                        <a:rPr lang="en-US" sz="1400" b="1" i="0" u="none" strike="noStrike" dirty="0" err="1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PDx</a:t>
                      </a:r>
                      <a:r>
                        <a:rPr lang="en-US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 = O800 </a:t>
                      </a:r>
                      <a:r>
                        <a:rPr lang="th-TH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แต่วัน</a:t>
                      </a:r>
                      <a:r>
                        <a:rPr lang="th-TH" sz="1400" b="1" i="0" u="none" strike="noStrike" dirty="0" smtClean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นอนนาน</a:t>
                      </a:r>
                      <a:endParaRPr lang="th-TH" sz="1400" b="1" i="0" u="none" strike="noStrike" dirty="0">
                        <a:solidFill>
                          <a:srgbClr val="0000CC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ทารกคลอดปกติ </a:t>
                      </a:r>
                      <a:r>
                        <a:rPr lang="en-US" sz="1400" b="1" i="0" u="none" strike="noStrike" dirty="0" err="1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PDx</a:t>
                      </a:r>
                      <a:r>
                        <a:rPr lang="en-US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 = Z380 </a:t>
                      </a:r>
                      <a:r>
                        <a:rPr lang="th-TH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แต่วัน</a:t>
                      </a:r>
                      <a:r>
                        <a:rPr lang="th-TH" sz="1400" b="1" i="0" u="none" strike="noStrike" dirty="0" smtClean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นอนนาน</a:t>
                      </a:r>
                      <a:endParaRPr lang="th-TH" sz="1400" b="1" i="0" u="none" strike="noStrike" dirty="0">
                        <a:solidFill>
                          <a:srgbClr val="0000CC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ให้รหัส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Comorbidity and Complication = E87 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วันนอน รพ. 1 วัน และประเภทการจำหน่ายเป็นหาย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14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ตรวจสอบหัตถการอาจจะผิด 8606 =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Insert infusion pump 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15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ให้รหัสหัตถการ 9672 แต่วันนอน รพ. น้อยกว่า4 วัน และไม่มีการ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Refer 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เข้ามาจากที่อื่น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16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ให้รหัส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SDx = K65 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เกินหลักการให้รหัส ในผู้ป่วย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PDx= K35 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17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ให้รหัส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Pdx 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ไม่สัมพันธ์กับ หัตถการ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18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ให้รหัส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schock (R578,R579) 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เกินหลักการให้รหัสโรค ในผู้ป่วย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Sepsis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3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19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ให้รหัส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N200 - N209 </a:t>
                      </a:r>
                      <a:r>
                        <a:rPr lang="th-TH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เกินหลักการให้รหัส ในผู้ป่วย </a:t>
                      </a:r>
                      <a:r>
                        <a:rPr lang="en-US" sz="1400" b="1" i="0" u="none" strike="noStrike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N132= Hydronephosis with renal and ureteral calculus obstruction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5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20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ให้รหัส </a:t>
                      </a:r>
                      <a:r>
                        <a:rPr lang="en-US" sz="1400" b="1" i="0" u="none" strike="noStrike" dirty="0">
                          <a:solidFill>
                            <a:srgbClr val="0000CC"/>
                          </a:solidFill>
                          <a:latin typeface="Tahoma" pitchFamily="34" charset="0"/>
                          <a:cs typeface="Tahoma" pitchFamily="34" charset="0"/>
                        </a:rPr>
                        <a:t>PDX=R54 (senility)</a:t>
                      </a:r>
                    </a:p>
                  </a:txBody>
                  <a:tcPr marL="5366" marR="5366" marT="53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428655" y="1073522"/>
            <a:ext cx="8501063" cy="156966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dirty="0">
                <a:latin typeface="Tahoma" pitchFamily="34" charset="0"/>
                <a:cs typeface="Tahoma" pitchFamily="34" charset="0"/>
              </a:rPr>
              <a:t>ข้อบังคับคณะกรรมการหลักประกันสุขภาพแห่งชาติ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dirty="0">
                <a:latin typeface="Tahoma" pitchFamily="34" charset="0"/>
                <a:cs typeface="Tahoma" pitchFamily="34" charset="0"/>
              </a:rPr>
              <a:t>ว่าด้วยการบริหารจัดการเรียกเก็บค่าใช้จ่าย </a:t>
            </a:r>
            <a:endParaRPr lang="th-TH" sz="2400" dirty="0" smtClean="0">
              <a:latin typeface="Tahoma" pitchFamily="34" charset="0"/>
              <a:cs typeface="Tahoma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dirty="0" smtClean="0">
                <a:latin typeface="Tahoma" pitchFamily="34" charset="0"/>
                <a:cs typeface="Tahoma" pitchFamily="34" charset="0"/>
              </a:rPr>
              <a:t>กรณี</a:t>
            </a:r>
            <a:r>
              <a:rPr lang="th-TH" sz="2400" dirty="0">
                <a:latin typeface="Tahoma" pitchFamily="34" charset="0"/>
                <a:cs typeface="Tahoma" pitchFamily="34" charset="0"/>
              </a:rPr>
              <a:t>หน่วยบริการเรียกเก็บค่าใช้จ่ายเพื่อบริการสาธารณสุขเกินจริง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dirty="0">
                <a:latin typeface="Tahoma" pitchFamily="34" charset="0"/>
                <a:cs typeface="Tahoma" pitchFamily="34" charset="0"/>
              </a:rPr>
              <a:t>พ.ศ.๒๕๕๒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57218" y="2857496"/>
            <a:ext cx="8643938" cy="3046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th-TH" sz="24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หน้าที่  ๑๔</a:t>
            </a:r>
            <a:r>
              <a:rPr lang="en-US" sz="24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2400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24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เล่มที่ ๑๒๖  ตอนพิเศษ ๙๑  ง ราชกิจจา</a:t>
            </a:r>
            <a:r>
              <a:rPr lang="th-TH" sz="2400" dirty="0" err="1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นุเบกษา</a:t>
            </a:r>
            <a:r>
              <a:rPr lang="th-TH" sz="24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en-US" sz="2400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24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วันที่ ๒๙  มิถุนายน ๒๕๕๒</a:t>
            </a:r>
          </a:p>
          <a:p>
            <a:pPr algn="ctr"/>
            <a:endParaRPr lang="th-TH" sz="2400" dirty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24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อาศัยอำนาจตามความในมาตรา ๑๘ (๔) และมาตรา ๒๖ (๖) แห่งพระราชบัญญัติหลักประกันสุขภาพแห่งชาติ พ.ศ. ๒๕๔๕ คณะกรรมการหลักประกันสุขภาพแห่งชาติ </a:t>
            </a:r>
            <a:endParaRPr lang="th-TH" sz="2400" dirty="0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24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จึง</a:t>
            </a:r>
            <a:r>
              <a:rPr lang="th-TH" sz="2400" dirty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มติในการประชุมครั้งที่ ๑๒/๒๕๕๑ วันที่ ๑๐ พฤศจิกายน ๒๕๕๑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4"/>
          <p:cNvSpPr>
            <a:spLocks noGrp="1"/>
          </p:cNvSpPr>
          <p:nvPr>
            <p:ph type="title"/>
          </p:nvPr>
        </p:nvSpPr>
        <p:spPr>
          <a:xfrm>
            <a:off x="571472" y="1071570"/>
            <a:ext cx="8143900" cy="1928802"/>
          </a:xfr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h-TH" sz="28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ข้อ ๖ ถ้าสํานักงานตรวจสอบพบในภายหลังว่า การเรียกเก็บค่าใช้จ่ายไม่ครบถ้วน ไม่ถูกต้อง หรือผิดพลาดคลาดเคลื่อน จะด้วยเหตุอันใดก็ตาม  สํานักงานอาจจ่ายเงินเพิ่มหรือเรียก เงินคืนก็ได้ ดังนี้</a:t>
            </a:r>
          </a:p>
        </p:txBody>
      </p:sp>
      <p:sp>
        <p:nvSpPr>
          <p:cNvPr id="5" name="ตัวยึดเนื้อหา 3"/>
          <p:cNvSpPr>
            <a:spLocks noGrp="1"/>
          </p:cNvSpPr>
          <p:nvPr>
            <p:ph idx="1"/>
          </p:nvPr>
        </p:nvSpPr>
        <p:spPr>
          <a:xfrm>
            <a:off x="571471" y="3071810"/>
            <a:ext cx="8143933" cy="3357586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514350" indent="-514350" fontAlgn="auto">
              <a:spcAft>
                <a:spcPts val="0"/>
              </a:spcAft>
              <a:buFont typeface="Arial" pitchFamily="34" charset="0"/>
              <a:buAutoNum type="thaiNumParenBoth"/>
              <a:defRPr/>
            </a:pPr>
            <a:r>
              <a:rPr lang="th-TH" sz="24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กรณีที่มีการตรวจสอบแล้วพบว่า  หน่วยบริการใดเรียกเก็บค่าใช้จ่ายไม่ครบถ้วน   ให้</a:t>
            </a:r>
            <a:r>
              <a:rPr lang="th-TH" sz="2400" dirty="0" err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สํานักงานแนะนํา</a:t>
            </a:r>
            <a:r>
              <a:rPr lang="th-TH" sz="24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เพื่อให้หน่วยบริการนั้นเรียกเก็บค่าใช้จ่ายไปยังสํานักงานตามสิทธิที่หน่วยบริการพึงได้รับ 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thaiNumParenBoth"/>
              <a:defRPr/>
            </a:pPr>
            <a:r>
              <a:rPr lang="th-TH" sz="24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กรณีที่มีการตรวจสอบแล้วพบว่า  หน่วยบริการใดเรียกเก็บค่าใช้จ่ายเกินจริง  โดยผิดหลงอันเกิดจากความไม่เข้าใจ  หรือความไม่รู้  หรือความเลินเล่อของหน่วยบริการ  ให้</a:t>
            </a:r>
            <a:r>
              <a:rPr lang="th-TH" sz="2400" dirty="0" err="1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สํานักงาน</a:t>
            </a:r>
            <a:r>
              <a:rPr lang="th-TH" sz="2400" dirty="0" smtClean="0">
                <a:solidFill>
                  <a:srgbClr val="0000CC"/>
                </a:solidFill>
                <a:latin typeface="Tahoma" pitchFamily="34" charset="0"/>
                <a:cs typeface="Tahoma" pitchFamily="34" charset="0"/>
              </a:rPr>
              <a:t>เรียกเงินส่วนที่เกินไปนั้นคืนได้ทันที </a:t>
            </a:r>
          </a:p>
          <a:p>
            <a:pPr marL="514350" indent="-514350">
              <a:buNone/>
              <a:defRPr/>
            </a:pPr>
            <a:endParaRPr lang="th-TH" sz="2400" dirty="0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86346"/>
          </a:xfrm>
          <a:ln>
            <a:solidFill>
              <a:srgbClr val="FFC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n-US" sz="28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th-TH" sz="28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๓) </a:t>
            </a:r>
            <a:r>
              <a:rPr lang="th-TH" sz="28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โดยไม่มีหลักฐานในเวชระเบียน  หรือมีการเพิ่มรหัสการวินิจฉัยโรคโดยไม่มีหลักฐาน  กรณีที่มีการตรวจสอบแล้วเชื่อได้ว่า  หน่วยบริการใดจงใจเรียกเก็บค่าใช้จ่ายเกินจริง   ไม่ว่าจะเป็นกรณีการสรุปโรคมากเกินหลักฐานในเวชระเบียน  หรือสรุปการทําหัตถการหรือมีการเพิ่มรหัสหัตถการโดยไม่มีหลักฐาน  หรือกระทําการอื่นใดอันเป็นเหตุให้สํานักงานต้องจ่ายค่าใช้จ่ายแก่หน่วยบริการมากเกินควรแกกรณี  ให้สํานักงานเสนอคณะอนุกรรมการ  เพื่อพิจารณาหักค่าใช้จ่ายเพิ่มเติมจากส่วนที่เรียกคืนตาม(๒)</a:t>
            </a:r>
          </a:p>
          <a:p>
            <a:endParaRPr lang="en-US" sz="2800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00232" y="857232"/>
            <a:ext cx="4714908" cy="110799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esiaUPC" pitchFamily="34" charset="-34"/>
                <a:cs typeface="FreesiaUPC" pitchFamily="34" charset="-34"/>
              </a:rPr>
              <a:t>อัตราการปรับ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28596" y="1714488"/>
            <a:ext cx="8401080" cy="4714908"/>
          </a:xfr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 การหักค่าใช้จ่ายของหน่วยบริการเป็นจำนวนเท่าใด ให้พิจารณาโดยคำนึงถึงระดับความรุนแรงหรือพฤติการณ์แห่งการกระทำในแต่ละครั้งเป็นเกณฑ์   แต่ต้อง    </a:t>
            </a:r>
            <a:r>
              <a:rPr lang="th-TH" sz="3600" i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ไม่เกินสิบเท่า   </a:t>
            </a:r>
            <a:r>
              <a:rPr lang="th-TH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ของจำนวนเงินที่หน่วยบริการเรียกเก็บเกินจริงในการให้บริการในครั้งนั้น และ </a:t>
            </a:r>
            <a:r>
              <a:rPr lang="th-TH" sz="3600" i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ไม่เกินหนึ่งแสนบาท</a:t>
            </a:r>
            <a:r>
              <a:rPr lang="th-TH" sz="3600" i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3600" i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th-TH" sz="3600" i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เวชระเบียน</a:t>
            </a:r>
            <a:endParaRPr lang="en-US" sz="3600" i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wuttichai.p.PSL\Pictures\Microsoft Clip Organizer\j04394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8596" y="254524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9600" dirty="0" smtClean="0">
                <a:solidFill>
                  <a:srgbClr val="C00000"/>
                </a:solidFill>
              </a:rPr>
              <a:t>Q &amp; A</a:t>
            </a:r>
            <a:endParaRPr lang="th-TH" sz="9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1438"/>
            <a:ext cx="9144000" cy="78579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4400" b="1" dirty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สิ่งที่คาดหวังสำหรับข้อมูลรหัสโรค/รหัสหัตถการ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2844" y="857232"/>
            <a:ext cx="8836817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7188" indent="-357188" fontAlgn="base">
              <a:spcBef>
                <a:spcPts val="1200"/>
              </a:spcBef>
              <a:spcAft>
                <a:spcPct val="0"/>
              </a:spcAft>
              <a:buFontTx/>
              <a:buBlip>
                <a:blip r:embed="rId3"/>
              </a:buBlip>
            </a:pPr>
            <a:r>
              <a:rPr lang="th-TH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ถูกต้องตามกฎของ </a:t>
            </a:r>
            <a:r>
              <a:rPr lang="en-US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ICD </a:t>
            </a:r>
          </a:p>
          <a:p>
            <a:pPr marL="814388" lvl="2" indent="-357188" fontAlgn="base"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Global rules</a:t>
            </a:r>
            <a:r>
              <a:rPr lang="en-US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: Instruction manual (ICD -10 </a:t>
            </a:r>
            <a:r>
              <a:rPr lang="en-US" b="1" i="1" dirty="0" err="1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Vol</a:t>
            </a:r>
            <a:r>
              <a:rPr lang="en-US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 .2</a:t>
            </a:r>
            <a:r>
              <a:rPr lang="en-US" b="1" i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), </a:t>
            </a:r>
            <a:r>
              <a:rPr lang="en-US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ICD-9-CM official guidelines)</a:t>
            </a:r>
          </a:p>
          <a:p>
            <a:pPr marL="814388" lvl="2" indent="-357188" fontAlgn="base">
              <a:spcBef>
                <a:spcPts val="60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Local rules: </a:t>
            </a:r>
            <a:r>
              <a:rPr lang="en-US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Standard coding guidelines</a:t>
            </a:r>
          </a:p>
          <a:p>
            <a:pPr marL="357188" indent="-357188" fontAlgn="base">
              <a:spcBef>
                <a:spcPts val="600"/>
              </a:spcBef>
              <a:spcAft>
                <a:spcPct val="0"/>
              </a:spcAft>
              <a:buFontTx/>
              <a:buBlip>
                <a:blip r:embed="rId3"/>
              </a:buBlip>
            </a:pPr>
            <a:r>
              <a:rPr lang="th-TH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ถูกต้องตามหลักเกณฑ์การตรวจข้อมูล</a:t>
            </a:r>
            <a:r>
              <a:rPr lang="en-US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endParaRPr lang="en-US" sz="36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  <a:p>
            <a:pPr marL="357188" indent="-357188" fontAlgn="base">
              <a:spcAft>
                <a:spcPct val="0"/>
              </a:spcAft>
            </a:pPr>
            <a:r>
              <a:rPr lang="en-US" sz="36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	 	</a:t>
            </a:r>
            <a:r>
              <a:rPr lang="en-US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Data edit </a:t>
            </a:r>
            <a:r>
              <a:rPr lang="th-TH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ของ </a:t>
            </a:r>
            <a:r>
              <a:rPr lang="en-US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DRG </a:t>
            </a:r>
            <a:r>
              <a:rPr lang="en-US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b="1" i="1" dirty="0" err="1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สกส.</a:t>
            </a:r>
            <a:r>
              <a:rPr lang="en-US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, </a:t>
            </a:r>
            <a:r>
              <a:rPr lang="th-TH" b="1" i="1" dirty="0" err="1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en-US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3600" b="1" i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  <a:p>
            <a:pPr marL="357188" indent="-357188" fontAlgn="base">
              <a:spcBef>
                <a:spcPts val="600"/>
              </a:spcBef>
              <a:spcAft>
                <a:spcPct val="0"/>
              </a:spcAft>
              <a:buFontTx/>
              <a:buBlip>
                <a:blip r:embed="rId3"/>
              </a:buBlip>
            </a:pPr>
            <a:r>
              <a:rPr lang="th-TH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ถูกต้องตามหลักเกณฑ์การเบิกจ่ายของกองทุน</a:t>
            </a:r>
          </a:p>
          <a:p>
            <a:pPr marL="357188" indent="-357188" fontAlgn="base">
              <a:spcAft>
                <a:spcPct val="0"/>
              </a:spcAft>
            </a:pPr>
            <a:r>
              <a:rPr lang="th-TH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(บก., </a:t>
            </a:r>
            <a:r>
              <a:rPr lang="th-TH" b="1" i="1" dirty="0" err="1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สปส.</a:t>
            </a:r>
            <a:r>
              <a:rPr lang="th-TH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, </a:t>
            </a:r>
            <a:r>
              <a:rPr lang="th-TH" b="1" i="1" dirty="0" err="1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b="1" i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marL="357188" indent="-357188" fontAlgn="base">
              <a:spcBef>
                <a:spcPts val="1200"/>
              </a:spcBef>
              <a:spcAft>
                <a:spcPct val="0"/>
              </a:spcAft>
              <a:buFontTx/>
              <a:buBlip>
                <a:blip r:embed="rId3"/>
              </a:buBlip>
            </a:pPr>
            <a:r>
              <a:rPr lang="th-TH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ถูกต้องตาม</a:t>
            </a:r>
            <a:r>
              <a:rPr lang="th-TH" sz="32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ทำนองคลอง</a:t>
            </a:r>
            <a:r>
              <a:rPr lang="th-TH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ธรรม </a:t>
            </a:r>
            <a:r>
              <a:rPr lang="th-TH" sz="32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ความจริง</a:t>
            </a:r>
            <a:endParaRPr lang="th-TH" sz="32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  <a:p>
            <a:pPr marL="357188" indent="-357188" fontAlgn="base">
              <a:spcAft>
                <a:spcPct val="0"/>
              </a:spcAft>
            </a:pPr>
            <a:r>
              <a:rPr lang="th-TH" sz="32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b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แนวทางการตรวจสอบหลักฐานในเวชระเบียน </a:t>
            </a:r>
            <a:r>
              <a:rPr lang="th-TH" b="1" i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b="1" i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Audit </a:t>
            </a:r>
            <a:r>
              <a:rPr lang="th-TH" b="1" i="1" dirty="0">
                <a:solidFill>
                  <a:schemeClr val="accent6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b="1" i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marL="357188" indent="-357188" fontAlgn="base">
              <a:spcAft>
                <a:spcPct val="0"/>
              </a:spcAft>
            </a:pPr>
            <a:r>
              <a:rPr lang="th-TH" sz="24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		คู่มือการตรวจสอบการเบิกจ่ายเงินสวัสดิการรักษาพยาบาลข้าราชการ</a:t>
            </a:r>
            <a:endParaRPr lang="en-US" sz="2400" b="1" dirty="0" smtClean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  <a:p>
            <a:pPr marL="357188" indent="-357188" fontAlgn="base">
              <a:spcAft>
                <a:spcPct val="0"/>
              </a:spcAft>
            </a:pPr>
            <a:r>
              <a:rPr lang="en-US" sz="24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		(Medical audit)</a:t>
            </a:r>
            <a:endParaRPr lang="th-TH" sz="24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" name="Picture 24"/>
          <p:cNvPicPr>
            <a:picLocks noChangeAspect="1" noChangeArrowheads="1"/>
          </p:cNvPicPr>
          <p:nvPr/>
        </p:nvPicPr>
        <p:blipFill>
          <a:blip r:embed="rId4" cstate="print"/>
          <a:srcRect t="2768" b="3172"/>
          <a:stretch>
            <a:fillRect/>
          </a:stretch>
        </p:blipFill>
        <p:spPr bwMode="auto">
          <a:xfrm>
            <a:off x="6786578" y="3269594"/>
            <a:ext cx="760069" cy="87826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2268892"/>
            <a:ext cx="785818" cy="908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ICD10NHSO2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86710" y="1857364"/>
            <a:ext cx="958449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CS manua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42815" y="4493730"/>
            <a:ext cx="630905" cy="873117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28633" y="4565168"/>
            <a:ext cx="563847" cy="801679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GMDA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6" y="4565738"/>
            <a:ext cx="717502" cy="863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 descr="audit noknoi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57950" y="4565738"/>
            <a:ext cx="705318" cy="863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03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928710" y="1000125"/>
            <a:ext cx="6929438" cy="5357813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90000"/>
              </a:lnSpc>
            </a:pPr>
            <a:r>
              <a:rPr lang="th-TH" sz="3600" dirty="0" smtClean="0">
                <a:latin typeface="TH Krub" pitchFamily="2" charset="-34"/>
                <a:cs typeface="TH Krub" pitchFamily="2" charset="-34"/>
              </a:rPr>
              <a:t>เขียนให้อ่านออก</a:t>
            </a:r>
          </a:p>
          <a:p>
            <a:pPr>
              <a:lnSpc>
                <a:spcPct val="90000"/>
              </a:lnSpc>
            </a:pPr>
            <a:r>
              <a:rPr lang="th-TH" sz="3600" dirty="0" smtClean="0">
                <a:latin typeface="TH Krub" pitchFamily="2" charset="-34"/>
                <a:cs typeface="TH Krub" pitchFamily="2" charset="-34"/>
              </a:rPr>
              <a:t>สรุปให้ทันเวลา</a:t>
            </a:r>
          </a:p>
          <a:p>
            <a:pPr>
              <a:lnSpc>
                <a:spcPct val="90000"/>
              </a:lnSpc>
            </a:pPr>
            <a:r>
              <a:rPr lang="th-TH" sz="3600" dirty="0" smtClean="0">
                <a:latin typeface="TH Krub" pitchFamily="2" charset="-34"/>
                <a:cs typeface="TH Krub" pitchFamily="2" charset="-34"/>
              </a:rPr>
              <a:t>หลีกเลี่ยงคำย่อ, คำกำกวม</a:t>
            </a:r>
          </a:p>
          <a:p>
            <a:pPr>
              <a:lnSpc>
                <a:spcPct val="90000"/>
              </a:lnSpc>
            </a:pPr>
            <a:r>
              <a:rPr lang="th-TH" sz="3600" dirty="0" smtClean="0">
                <a:latin typeface="TH Krub" pitchFamily="2" charset="-34"/>
                <a:cs typeface="TH Krub" pitchFamily="2" charset="-34"/>
              </a:rPr>
              <a:t>สรุปโรคหลักเพียง </a:t>
            </a:r>
            <a:r>
              <a:rPr lang="en-US" sz="3600" dirty="0" smtClean="0">
                <a:latin typeface="TH Krub" pitchFamily="2" charset="-34"/>
                <a:cs typeface="TH Krub" pitchFamily="2" charset="-34"/>
              </a:rPr>
              <a:t>1 </a:t>
            </a:r>
            <a:r>
              <a:rPr lang="th-TH" sz="3600" dirty="0" smtClean="0">
                <a:latin typeface="TH Krub" pitchFamily="2" charset="-34"/>
                <a:cs typeface="TH Krub" pitchFamily="2" charset="-34"/>
              </a:rPr>
              <a:t>โรค </a:t>
            </a:r>
          </a:p>
          <a:p>
            <a:pPr>
              <a:lnSpc>
                <a:spcPct val="90000"/>
              </a:lnSpc>
            </a:pPr>
            <a:r>
              <a:rPr lang="th-TH" sz="3600" dirty="0" smtClean="0">
                <a:latin typeface="TH Krub" pitchFamily="2" charset="-34"/>
                <a:cs typeface="TH Krub" pitchFamily="2" charset="-34"/>
              </a:rPr>
              <a:t>สรุปให้ถูกชนิดของการวินิจฉัย</a:t>
            </a:r>
          </a:p>
          <a:p>
            <a:pPr>
              <a:lnSpc>
                <a:spcPct val="90000"/>
              </a:lnSpc>
            </a:pPr>
            <a:r>
              <a:rPr lang="th-TH" sz="3600" dirty="0" smtClean="0">
                <a:latin typeface="TH Krub" pitchFamily="2" charset="-34"/>
                <a:cs typeface="TH Krub" pitchFamily="2" charset="-34"/>
              </a:rPr>
              <a:t>สรุปโรคร่วม/โรคแทรกให้ครบ</a:t>
            </a:r>
          </a:p>
          <a:p>
            <a:pPr>
              <a:lnSpc>
                <a:spcPct val="90000"/>
              </a:lnSpc>
            </a:pPr>
            <a:r>
              <a:rPr lang="th-TH" sz="3600" dirty="0" smtClean="0">
                <a:latin typeface="TH Krub" pitchFamily="2" charset="-34"/>
                <a:cs typeface="TH Krub" pitchFamily="2" charset="-34"/>
              </a:rPr>
              <a:t>ระบุสาเหตุภายนอกใน </a:t>
            </a:r>
            <a:r>
              <a:rPr lang="en-US" sz="3600" dirty="0" smtClean="0">
                <a:latin typeface="TH Krub" pitchFamily="2" charset="-34"/>
                <a:cs typeface="TH Krub" pitchFamily="2" charset="-34"/>
              </a:rPr>
              <a:t>case trauma</a:t>
            </a:r>
            <a:r>
              <a:rPr lang="th-TH" sz="3600" dirty="0" smtClean="0">
                <a:latin typeface="TH Krub" pitchFamily="2" charset="-34"/>
                <a:cs typeface="TH Krub" pitchFamily="2" charset="-34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th-TH" sz="3600" dirty="0" smtClean="0">
                <a:latin typeface="TH Krub" pitchFamily="2" charset="-34"/>
                <a:cs typeface="TH Krub" pitchFamily="2" charset="-34"/>
              </a:rPr>
              <a:t>สรุปหัตถการให้ครบและละเอียด</a:t>
            </a:r>
          </a:p>
        </p:txBody>
      </p:sp>
      <p:pic>
        <p:nvPicPr>
          <p:cNvPr id="91139" name="Picture 4" descr="D:\Data\animations\people_c_to_e\doctor_nurse\doctor_with_chart_h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285728"/>
            <a:ext cx="2000264" cy="2714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57620" y="714356"/>
            <a:ext cx="4786346" cy="5572164"/>
          </a:xfrm>
          <a:prstGeom prst="rect">
            <a:avLst/>
          </a:prstGeom>
          <a:solidFill>
            <a:srgbClr val="FF66CC"/>
          </a:solidFill>
          <a:ln>
            <a:solidFill>
              <a:srgbClr val="CC0099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kumimoji="0" lang="th-TH" sz="96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TH SarabunPSK" pitchFamily="34" charset="-34"/>
                <a:cs typeface="TH SarabunPSK" pitchFamily="34" charset="-34"/>
              </a:rPr>
              <a:t>เงื่อนไขการตรวจสอบ</a:t>
            </a:r>
            <a:r>
              <a:rPr kumimoji="0" lang="en-US" sz="96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TH SarabunPSK" pitchFamily="34" charset="-34"/>
                <a:cs typeface="TH SarabunPSK" pitchFamily="34" charset="-34"/>
              </a:rPr>
              <a:t>     </a:t>
            </a:r>
            <a:r>
              <a:rPr kumimoji="0" lang="th-TH" sz="96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TH SarabunPSK" pitchFamily="34" charset="-34"/>
                <a:cs typeface="TH SarabunPSK" pitchFamily="34" charset="-34"/>
              </a:rPr>
              <a:t> ปี </a:t>
            </a:r>
            <a:r>
              <a:rPr kumimoji="0" lang="en-US" sz="9600" b="1" i="0" u="none" strike="noStrike" kern="120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TH SarabunPSK" pitchFamily="34" charset="-34"/>
                <a:cs typeface="TH SarabunPSK" pitchFamily="34" charset="-34"/>
              </a:rPr>
              <a:t>2554</a:t>
            </a:r>
            <a:r>
              <a:rPr lang="en-US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en-US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35</a:t>
            </a:r>
            <a:r>
              <a:rPr lang="th-TH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เงื่อนไข</a:t>
            </a:r>
            <a:r>
              <a:rPr lang="en-US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endParaRPr kumimoji="0" lang="en-US" sz="9600" b="1" i="0" strike="noStrike" kern="1200" normalizeH="0" baseline="0" noProof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00CC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uLnTx/>
              <a:uFillTx/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Picture 3" descr="doctor_doctor_chart_h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714489"/>
            <a:ext cx="2786082" cy="3429024"/>
          </a:xfrm>
          <a:prstGeom prst="rect">
            <a:avLst/>
          </a:prstGeom>
          <a:noFill/>
          <a:ln w="9525">
            <a:solidFill>
              <a:srgbClr val="CC0099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8690" y="1071546"/>
            <a:ext cx="7772400" cy="7429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หลีกเลี่ยงการวินิจฉัยกำกวม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idx="1"/>
          </p:nvPr>
        </p:nvSpPr>
        <p:spPr>
          <a:xfrm>
            <a:off x="857224" y="2071688"/>
            <a:ext cx="7572375" cy="4357708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3600" dirty="0" smtClean="0"/>
              <a:t> Multiple injury, Head injury, Soft tissue injury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3600" dirty="0" smtClean="0"/>
              <a:t> Blunt abdomen trauma, Blunt chest trauma 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3600" dirty="0" smtClean="0"/>
              <a:t>Car accident, Motorcycle accident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3600" dirty="0" smtClean="0"/>
              <a:t>Laceration wound, Gun shot wound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3"/>
          <p:cNvSpPr>
            <a:spLocks noGrp="1" noChangeArrowheads="1"/>
          </p:cNvSpPr>
          <p:nvPr>
            <p:ph idx="1"/>
          </p:nvPr>
        </p:nvSpPr>
        <p:spPr>
          <a:xfrm>
            <a:off x="1928795" y="2143116"/>
            <a:ext cx="5000659" cy="4500594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4000" smtClean="0"/>
              <a:t> AR, MI, NS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4000" smtClean="0"/>
              <a:t> URI, UTI, CVA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4000" smtClean="0"/>
              <a:t> UP, AUR, RF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4000" smtClean="0"/>
              <a:t> AAA, GSW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4000" smtClean="0"/>
              <a:t> HAP, CAP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4000" smtClean="0"/>
              <a:t> #BB, DAI</a:t>
            </a:r>
          </a:p>
        </p:txBody>
      </p:sp>
      <p:sp>
        <p:nvSpPr>
          <p:cNvPr id="92163" name="Line 4"/>
          <p:cNvSpPr>
            <a:spLocks noChangeShapeType="1"/>
          </p:cNvSpPr>
          <p:nvPr/>
        </p:nvSpPr>
        <p:spPr bwMode="auto">
          <a:xfrm>
            <a:off x="785786" y="2000240"/>
            <a:ext cx="7543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000232" y="892244"/>
            <a:ext cx="4929222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หลีกเลี่ยงคำย่อ</a:t>
            </a:r>
            <a:endParaRPr lang="en-US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1000108"/>
          <a:ext cx="9144000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14282" y="1000108"/>
          <a:ext cx="8643966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42876" y="1071546"/>
          <a:ext cx="8858280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857232"/>
          <a:ext cx="9144000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928670"/>
          <a:ext cx="9144000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%5Bwallcoo.com%5D_vector_illustration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010305" name="Rectangle 1"/>
          <p:cNvSpPr>
            <a:spLocks noChangeArrowheads="1"/>
          </p:cNvSpPr>
          <p:nvPr/>
        </p:nvSpPr>
        <p:spPr bwMode="auto">
          <a:xfrm>
            <a:off x="0" y="1000108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800" b="1" i="0" u="none" strike="noStrike" normalizeH="0" baseline="0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การให้รหัสโรคกับระบบการเบิกจ่ายเงินตามหลักประกันสุขภาพ</a:t>
            </a:r>
            <a:r>
              <a:rPr kumimoji="0" lang="th-TH" sz="4800" b="1" i="0" u="none" strike="noStrike" normalizeH="0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        </a:t>
            </a:r>
            <a:r>
              <a:rPr lang="en-US" sz="4800" b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 </a:t>
            </a:r>
            <a:endParaRPr lang="th-TH" sz="4800" b="1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H Niramit AS" pitchFamily="2" charset="-34"/>
              <a:ea typeface="Times New Roman" pitchFamily="18" charset="0"/>
              <a:cs typeface="TH Niramit AS" pitchFamily="2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3600" b="1" i="0" u="none" strike="noStrike" normalizeH="0" baseline="0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H Niramit AS" pitchFamily="2" charset="-34"/>
              <a:ea typeface="Times New Roman" pitchFamily="18" charset="0"/>
              <a:cs typeface="TH Niramit AS" pitchFamily="2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normalizeH="0" baseline="0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พญ.</a:t>
            </a:r>
            <a:r>
              <a:rPr lang="th-TH" sz="3600" b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พนมวัลย์  บุณยมานพ                                           </a:t>
            </a:r>
            <a:r>
              <a:rPr kumimoji="0" lang="th-TH" sz="3600" b="1" i="0" u="none" strike="noStrike" normalizeH="0" baseline="0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 สำนักตรวจสอบการชดเชยและคุณภาพบริการ </a:t>
            </a:r>
            <a:endParaRPr kumimoji="0" lang="en-US" sz="3600" b="1" i="0" u="none" strike="noStrike" normalizeH="0" baseline="0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H Niramit AS" pitchFamily="2" charset="-34"/>
              <a:ea typeface="Times New Roman" pitchFamily="18" charset="0"/>
              <a:cs typeface="TH Niramit AS" pitchFamily="2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normalizeH="0" baseline="0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ส</a:t>
            </a:r>
            <a:r>
              <a:rPr lang="th-TH" sz="3600" b="1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ำนักงานหลักประกันสุขภาพแห่งชาติ</a:t>
            </a:r>
            <a:r>
              <a:rPr kumimoji="0" lang="th-TH" sz="3600" b="1" i="0" u="none" strike="noStrike" normalizeH="0" baseline="0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H Niramit AS" pitchFamily="2" charset="-34"/>
                <a:ea typeface="Times New Roman" pitchFamily="18" charset="0"/>
                <a:cs typeface="TH Niramit AS" pitchFamily="2" charset="-34"/>
              </a:rPr>
              <a:t>.</a:t>
            </a:r>
            <a:r>
              <a:rPr kumimoji="0" lang="en-US" sz="1600" b="1" i="0" u="none" strike="noStrike" normalizeH="0" baseline="0" dirty="0" smtClean="0">
                <a:ln>
                  <a:solidFill>
                    <a:srgbClr val="0000CC"/>
                  </a:solidFill>
                </a:ln>
                <a:solidFill>
                  <a:srgbClr val="0000CC"/>
                </a:solidFill>
                <a:latin typeface="TH Niramit AS" pitchFamily="2" charset="-34"/>
                <a:cs typeface="TH Niramit AS" pitchFamily="2" charset="-34"/>
              </a:rPr>
              <a:t> </a:t>
            </a:r>
            <a:endParaRPr kumimoji="0" lang="en-US" sz="4000" b="1" i="0" u="none" strike="noStrike" normalizeH="0" baseline="0" dirty="0" smtClean="0">
              <a:ln>
                <a:solidFill>
                  <a:srgbClr val="0000CC"/>
                </a:solidFill>
              </a:ln>
              <a:solidFill>
                <a:srgbClr val="0000CC"/>
              </a:solidFill>
              <a:latin typeface="TH Niramit AS" pitchFamily="2" charset="-34"/>
              <a:cs typeface="TH Niramit AS" pitchFamily="2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42844" y="928670"/>
          <a:ext cx="8929718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928670"/>
          <a:ext cx="9144000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857232"/>
          <a:ext cx="9072530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42844" y="928670"/>
          <a:ext cx="8858280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857232"/>
          <a:ext cx="9144000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42844" y="857232"/>
          <a:ext cx="8929718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2" y="1500174"/>
          <a:ext cx="9144000" cy="3929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  <a:solidFill>
            <a:srgbClr val="FFFF00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Select Case  in</a:t>
            </a:r>
            <a:r>
              <a:rPr lang="th-TH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2011</a:t>
            </a:r>
            <a:endParaRPr lang="en-US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2922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กลุ่ม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DRG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ที่ลงท้ายด้วย 4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;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รหัส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DRG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ไม่ขึ้นต้นด้วย 05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;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LOS&lt;3 ; </a:t>
            </a:r>
            <a:r>
              <a:rPr lang="en-US" sz="36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DischT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=1 ; AMOUNT&lt;3,000</a:t>
            </a:r>
            <a:endParaRPr lang="th-TH" sz="3600" dirty="0" smtClean="0">
              <a:latin typeface="AngsanaUPC" pitchFamily="18" charset="-34"/>
              <a:ea typeface="Tahoma" pitchFamily="34" charset="0"/>
              <a:cs typeface="AngsanaUPC" pitchFamily="18" charset="-34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RW&gt;5 ; AMOUNT&lt;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5,000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RW&lt;1 ; LOS&gt;20 ; AMOUNT&lt;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5,000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DRG=(0101*,0102*); LOS&lt;3; </a:t>
            </a:r>
            <a:r>
              <a:rPr lang="en-US" sz="36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DischT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=1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RW&gt;=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8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;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LOS&lt;</a:t>
            </a:r>
            <a:r>
              <a:rPr lang="en-US" sz="3600" dirty="0" smtClean="0">
                <a:solidFill>
                  <a:schemeClr val="bg1"/>
                </a:solidFill>
                <a:latin typeface="AngsanaUPC" pitchFamily="18" charset="-34"/>
                <a:ea typeface="Tahoma" pitchFamily="34" charset="0"/>
                <a:cs typeface="AngsanaUPC" pitchFamily="18" charset="-34"/>
              </a:rPr>
              <a:t>5</a:t>
            </a:r>
            <a:r>
              <a:rPr lang="en-US" sz="3600" dirty="0" smtClean="0">
                <a:solidFill>
                  <a:srgbClr val="FF0000"/>
                </a:solidFill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;  </a:t>
            </a:r>
            <a:r>
              <a:rPr lang="en-US" sz="36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DischT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=1</a:t>
            </a:r>
            <a:endParaRPr lang="th-TH" sz="3600" dirty="0" smtClean="0">
              <a:latin typeface="AngsanaUPC" pitchFamily="18" charset="-34"/>
              <a:ea typeface="Tahoma" pitchFamily="34" charset="0"/>
              <a:cs typeface="AngsanaUPC" pitchFamily="18" charset="-34"/>
            </a:endParaRPr>
          </a:p>
          <a:p>
            <a:pPr marL="457200" indent="-457200">
              <a:buFont typeface="+mj-lt"/>
              <a:buAutoNum type="arabicPeriod"/>
            </a:pP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อายุน้อยกว่า 1 ปี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; 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น้ำหนักมากกว่า 0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 ;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แต่น้อยกว่า 1.5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    LOS&lt;20  ;  </a:t>
            </a:r>
            <a:r>
              <a:rPr lang="en-US" sz="36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DischT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=1</a:t>
            </a:r>
            <a:endParaRPr lang="th-TH" sz="3600" dirty="0" smtClean="0">
              <a:latin typeface="AngsanaUPC" pitchFamily="18" charset="-34"/>
              <a:ea typeface="Tahoma" pitchFamily="34" charset="0"/>
              <a:cs typeface="AngsanaUPC" pitchFamily="18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rgbClr val="FFFF00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Select Case  in</a:t>
            </a:r>
            <a:r>
              <a:rPr lang="th-TH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2011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0066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742950" indent="-742950">
              <a:buFont typeface="+mj-lt"/>
              <a:buAutoNum type="arabicPeriod" startAt="7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DRG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ขึ้นต้นด้วย 0103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; AMOUNT&lt;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20,000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;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LOS&lt;7</a:t>
            </a:r>
            <a:endParaRPr lang="th-TH" sz="3600" dirty="0" smtClean="0">
              <a:latin typeface="AngsanaUPC" pitchFamily="18" charset="-34"/>
              <a:ea typeface="Tahoma" pitchFamily="34" charset="0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 startAt="7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DRG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ขึ้นต้นด้วย 0602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;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LOS&lt;4 ; </a:t>
            </a:r>
            <a:r>
              <a:rPr lang="en-US" sz="36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DischT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=1</a:t>
            </a:r>
            <a:endParaRPr lang="th-TH" sz="3600" dirty="0" smtClean="0">
              <a:latin typeface="AngsanaUPC" pitchFamily="18" charset="-34"/>
              <a:ea typeface="Tahoma" pitchFamily="34" charset="0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 startAt="7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DRG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ขึ้นต้นด้วย 0403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;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LOS&lt;5  ; </a:t>
            </a:r>
            <a:r>
              <a:rPr lang="en-US" sz="36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DischT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=1</a:t>
            </a:r>
          </a:p>
          <a:p>
            <a:pPr marL="742950" indent="-742950">
              <a:buFont typeface="+mj-lt"/>
              <a:buAutoNum type="arabicPeriod" startAt="7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PDx=E86  ;  (SDx1,SDx2)=A09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  PDx=O800 ;  LOS&gt;15</a:t>
            </a:r>
          </a:p>
          <a:p>
            <a:pPr marL="742950" indent="-742950">
              <a:buFont typeface="+mj-lt"/>
              <a:buAutoNum type="arabicPeriod" startAt="7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PDx=Z380  ;  LOS&gt;30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 (SDx1,SDx2,SDx3,SDx4,SDx5) =  E87*  ;   LOS&lt;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2 </a:t>
            </a:r>
            <a:r>
              <a:rPr lang="en-US" sz="36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DischT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=1  ;   AMOUNT&lt;3,000</a:t>
            </a:r>
            <a:endParaRPr lang="th-TH" sz="3600" dirty="0" smtClean="0">
              <a:latin typeface="AngsanaUPC" pitchFamily="18" charset="-34"/>
              <a:ea typeface="Tahoma" pitchFamily="34" charset="0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 startAt="7"/>
            </a:pPr>
            <a:endParaRPr 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rgbClr val="FFFF00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Select Case  in</a:t>
            </a:r>
            <a:r>
              <a:rPr lang="th-TH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2011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1490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742950" indent="-742950">
              <a:buFont typeface="+mj-lt"/>
              <a:buAutoNum type="arabicPeriod" startAt="14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(PROC1,PROC2,PROC3,PROC4,PROC5)  =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8606</a:t>
            </a:r>
          </a:p>
          <a:p>
            <a:pPr marL="742950" indent="-742950">
              <a:buFont typeface="+mj-lt"/>
              <a:buAutoNum type="arabicPeriod" startAt="14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(PROC1,PROC2,PROC3,PROC4,PROC5)=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9672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; LOS &lt; 4</a:t>
            </a:r>
          </a:p>
          <a:p>
            <a:pPr marL="742950" indent="-742950">
              <a:buFont typeface="+mj-lt"/>
              <a:buAutoNum type="arabicPeriod" startAt="14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PDx = K35* ; (SDx1,SDx2,SDx3,SDx4,SDx5)=K65*</a:t>
            </a:r>
          </a:p>
          <a:p>
            <a:pPr marL="742950" indent="-742950">
              <a:buFont typeface="+mj-lt"/>
              <a:buAutoNum type="arabicPeriod" startAt="14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DRG = (2603*,2604*,2605*,2606*,2607*)</a:t>
            </a:r>
            <a:endParaRPr lang="th-TH" sz="3600" dirty="0" smtClean="0">
              <a:latin typeface="AngsanaUPC" pitchFamily="18" charset="-34"/>
              <a:ea typeface="Tahoma" pitchFamily="34" charset="0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 startAt="14"/>
            </a:pP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การให้รหัสโรค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A419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คู่กับ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R578 ;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หรือ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A419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คู่กับ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R579</a:t>
            </a:r>
          </a:p>
          <a:p>
            <a:pPr marL="742950" indent="-742950">
              <a:buFont typeface="+mj-lt"/>
              <a:buAutoNum type="arabicPeriod" startAt="14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PDx = N132  ;  </a:t>
            </a:r>
            <a:r>
              <a:rPr lang="en-US" sz="36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SDx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*=N20*</a:t>
            </a:r>
          </a:p>
          <a:p>
            <a:pPr marL="742950" indent="-742950">
              <a:buFont typeface="+mj-lt"/>
              <a:buAutoNum type="arabicPeriod" startAt="14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PDx = R54</a:t>
            </a:r>
            <a:endParaRPr 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115328" cy="1203348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4800" dirty="0" smtClean="0">
                <a:solidFill>
                  <a:srgbClr val="FF0000"/>
                </a:solidFill>
              </a:rPr>
              <a:t>OUTLINER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000240"/>
            <a:ext cx="8401080" cy="4125923"/>
          </a:xfrm>
        </p:spPr>
        <p:txBody>
          <a:bodyPr/>
          <a:lstStyle/>
          <a:p>
            <a:r>
              <a:rPr lang="th-TH" sz="4400" b="1" dirty="0" smtClean="0"/>
              <a:t>ผลการตรวจสอบ</a:t>
            </a:r>
          </a:p>
          <a:p>
            <a:r>
              <a:rPr lang="th-TH" sz="4400" b="1" dirty="0" smtClean="0"/>
              <a:t>สถานะการณ์ปัจจุบัน</a:t>
            </a:r>
          </a:p>
          <a:p>
            <a:r>
              <a:rPr lang="th-TH" sz="4400" b="1" dirty="0" smtClean="0"/>
              <a:t>ผลกระทบของ</a:t>
            </a:r>
            <a:r>
              <a:rPr lang="en-US" sz="4400" b="1" dirty="0" smtClean="0"/>
              <a:t>Coding </a:t>
            </a:r>
            <a:r>
              <a:rPr lang="th-TH" sz="4400" b="1" dirty="0" smtClean="0"/>
              <a:t>ต่อการจ่ายเงิน</a:t>
            </a:r>
          </a:p>
          <a:p>
            <a:r>
              <a:rPr lang="th-TH" sz="4400" b="1" dirty="0" smtClean="0"/>
              <a:t>เงื่อนไขการจ่ายเงินสปสช</a:t>
            </a:r>
            <a:r>
              <a:rPr lang="en-US" sz="4400" b="1" dirty="0" smtClean="0"/>
              <a:t>.</a:t>
            </a:r>
            <a:endParaRPr lang="th-TH" sz="4400" b="1" dirty="0" smtClean="0"/>
          </a:p>
          <a:p>
            <a:r>
              <a:rPr lang="th-TH" sz="4400" b="1" dirty="0" smtClean="0"/>
              <a:t>ข้อแนะนำ</a:t>
            </a:r>
            <a:endParaRPr lang="en-US" b="1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68346"/>
          </a:xfrm>
          <a:solidFill>
            <a:srgbClr val="FFFF00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Select Case  in</a:t>
            </a:r>
            <a:r>
              <a:rPr lang="th-TH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2011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00066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742950" indent="-742950">
              <a:buFont typeface="+mj-lt"/>
              <a:buAutoNum type="arabicPeriod" startAt="21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PDX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หรือ </a:t>
            </a:r>
            <a:r>
              <a:rPr lang="en-US" sz="36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SDx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*=(A40*,A41*,A42*,A43*,A44*) ;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en-US" sz="36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DischT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=1 ;  LOS&lt;2 </a:t>
            </a:r>
          </a:p>
          <a:p>
            <a:pPr marL="742950" indent="-742950">
              <a:buFont typeface="+mj-lt"/>
              <a:buAutoNum type="arabicPeriod" startAt="21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DRG=(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00080,00081,00082,00083,00084,00100,00101,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    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00102,00103,00104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)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; PROC*=311 ;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AMOUNT&lt;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50,000</a:t>
            </a:r>
          </a:p>
          <a:p>
            <a:pPr marL="742950" indent="-742950">
              <a:buFont typeface="+mj-lt"/>
              <a:buAutoNum type="arabicPeriod" startAt="21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DRG = 0403* ; PROC*=(9670,9671,9672) AMOUNT&lt;5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0,000</a:t>
            </a:r>
          </a:p>
          <a:p>
            <a:pPr marL="742950" indent="-742950">
              <a:buFont typeface="+mj-lt"/>
              <a:buAutoNum type="arabicPeriod" startAt="21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DRG=11124  ; </a:t>
            </a:r>
            <a:r>
              <a:rPr lang="en-US" sz="36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DateDsc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=(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01/10/2009-31/12/2009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)</a:t>
            </a:r>
            <a:endParaRPr lang="th-TH" sz="3600" dirty="0" smtClean="0">
              <a:latin typeface="AngsanaUPC" pitchFamily="18" charset="-34"/>
              <a:ea typeface="Tahoma" pitchFamily="34" charset="0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 startAt="21"/>
            </a:pPr>
            <a:r>
              <a:rPr lang="pl-PL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PDx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pl-PL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=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pl-PL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Z380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;</a:t>
            </a:r>
            <a:r>
              <a:rPr lang="pl-PL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pl-PL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adm_w&lt;2.5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 ; </a:t>
            </a:r>
            <a:r>
              <a:rPr lang="pl-PL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SDx*!=(P05*,P07*)</a:t>
            </a:r>
            <a:endParaRPr lang="en-US" sz="3600" dirty="0" smtClean="0">
              <a:latin typeface="AngsanaUPC" pitchFamily="18" charset="-34"/>
              <a:ea typeface="Tahoma" pitchFamily="34" charset="0"/>
              <a:cs typeface="AngsanaUPC" pitchFamily="18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Select Case  in</a:t>
            </a:r>
            <a:r>
              <a:rPr lang="th-TH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2011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5259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742950" indent="-742950">
              <a:buFont typeface="+mj-lt"/>
              <a:buAutoNum type="arabicPeriod" startAt="26"/>
            </a:pPr>
            <a:r>
              <a:rPr lang="pl-PL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SDx*=D630</a:t>
            </a:r>
            <a:r>
              <a:rPr lang="en-US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;</a:t>
            </a:r>
            <a:r>
              <a:rPr lang="pl-PL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PROC*!=</a:t>
            </a:r>
            <a:r>
              <a:rPr lang="en-US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(</a:t>
            </a:r>
            <a:r>
              <a:rPr lang="pl-PL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9903,9904</a:t>
            </a:r>
            <a:r>
              <a:rPr lang="en-US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)</a:t>
            </a:r>
            <a:br>
              <a:rPr lang="en-US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</a:br>
            <a:r>
              <a:rPr lang="pl-PL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SDx*=D638</a:t>
            </a:r>
            <a:r>
              <a:rPr lang="en-US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;</a:t>
            </a:r>
            <a:r>
              <a:rPr lang="pl-PL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PROC*!=</a:t>
            </a:r>
            <a:r>
              <a:rPr lang="en-US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(</a:t>
            </a:r>
            <a:r>
              <a:rPr lang="pl-PL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9903,9904</a:t>
            </a:r>
            <a:r>
              <a:rPr lang="en-US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)</a:t>
            </a:r>
          </a:p>
          <a:p>
            <a:pPr marL="742950" indent="-742950">
              <a:buFont typeface="+mj-lt"/>
              <a:buAutoNum type="arabicPeriod" startAt="26"/>
            </a:pPr>
            <a:r>
              <a:rPr lang="en-US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PDx = O800 ; PROC*=7171</a:t>
            </a:r>
            <a:endParaRPr lang="th-TH" sz="4000" dirty="0" smtClean="0">
              <a:latin typeface="AngsanaUPC" pitchFamily="18" charset="-34"/>
              <a:ea typeface="Tahoma" pitchFamily="34" charset="0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 startAt="26"/>
            </a:pPr>
            <a:r>
              <a:rPr lang="en-US" sz="40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SDx</a:t>
            </a:r>
            <a:r>
              <a:rPr lang="en-US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*= Z511 ; PROC*!=9925</a:t>
            </a:r>
          </a:p>
          <a:p>
            <a:pPr marL="742950" indent="-742950">
              <a:buFont typeface="+mj-lt"/>
              <a:buAutoNum type="arabicPeriod" startAt="26"/>
            </a:pPr>
            <a:r>
              <a:rPr lang="en-US" sz="40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SDx</a:t>
            </a:r>
            <a:r>
              <a:rPr lang="en-US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*= Z510 ; PROC*!=(9223,9224,9229)</a:t>
            </a:r>
          </a:p>
          <a:p>
            <a:pPr marL="742950" indent="-742950">
              <a:buFont typeface="+mj-lt"/>
              <a:buAutoNum type="arabicPeriod" startAt="26"/>
            </a:pPr>
            <a:r>
              <a:rPr lang="en-US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PDx=M726* ; PROC*=8622 ;   </a:t>
            </a:r>
            <a:r>
              <a:rPr lang="en-US" sz="40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DischT</a:t>
            </a:r>
            <a:r>
              <a:rPr lang="en-US" sz="40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=1     AMOUNT&lt;5,000  ;  LOS&lt;4</a:t>
            </a:r>
          </a:p>
          <a:p>
            <a:pPr marL="742950" indent="-742950">
              <a:buFont typeface="+mj-lt"/>
              <a:buAutoNum type="arabicPeriod" startAt="26"/>
            </a:pPr>
            <a:endParaRPr lang="en-US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solidFill>
            <a:srgbClr val="FFFF00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เงื่อนไขการ 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Select Case  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ปี </a:t>
            </a:r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2554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64347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742950" indent="-742950">
              <a:buFont typeface="+mj-lt"/>
              <a:buAutoNum type="arabicPeriod" startAt="31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PDx=A91*  ;  </a:t>
            </a:r>
            <a:r>
              <a:rPr lang="en-US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SDx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* = (D694,D695,D696) 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          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 PROC*!=  9905</a:t>
            </a:r>
          </a:p>
          <a:p>
            <a:pPr marL="742950" indent="-742950">
              <a:buFont typeface="+mj-lt"/>
              <a:buAutoNum type="arabicPeriod" startAt="31"/>
            </a:pPr>
            <a:r>
              <a:rPr lang="en-US" sz="3600" dirty="0" err="1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HCode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= 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ศูนย์สำรองเตียง</a:t>
            </a:r>
          </a:p>
          <a:p>
            <a:pPr marL="742950" indent="-742950">
              <a:buFont typeface="+mj-lt"/>
              <a:buAutoNum type="arabicPeriod" startAt="31"/>
            </a:pP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DRG = 02061,02062,02063 02064,02071 ,02072 02073,02074 ; LOS&lt;4 (</a:t>
            </a:r>
            <a:r>
              <a:rPr lang="th-TH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ผ่าตัดต้อกระจกที่มีโรคแทรก</a:t>
            </a:r>
            <a:r>
              <a:rPr lang="en-US" sz="3600" dirty="0" smtClean="0">
                <a:latin typeface="AngsanaUPC" pitchFamily="18" charset="-34"/>
                <a:ea typeface="Tahoma" pitchFamily="34" charset="0"/>
                <a:cs typeface="AngsanaUPC" pitchFamily="18" charset="-34"/>
              </a:rPr>
              <a:t> )</a:t>
            </a:r>
            <a:endParaRPr lang="th-TH" sz="3600" dirty="0" smtClean="0">
              <a:latin typeface="AngsanaUPC" pitchFamily="18" charset="-34"/>
              <a:ea typeface="Tahoma" pitchFamily="34" charset="0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 startAt="31"/>
            </a:pPr>
            <a:r>
              <a:rPr lang="en-US" sz="3600" dirty="0" smtClean="0">
                <a:solidFill>
                  <a:schemeClr val="bg1"/>
                </a:solidFill>
                <a:latin typeface="AngsanaUPC" pitchFamily="18" charset="-34"/>
                <a:ea typeface="Tahoma" pitchFamily="34" charset="0"/>
                <a:cs typeface="AngsanaUPC" pitchFamily="18" charset="-34"/>
              </a:rPr>
              <a:t>DRG = 08032,08033,08034</a:t>
            </a:r>
            <a:r>
              <a:rPr lang="th-TH" sz="3600" dirty="0" smtClean="0">
                <a:solidFill>
                  <a:schemeClr val="bg1"/>
                </a:solidFill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AngsanaUPC" pitchFamily="18" charset="-34"/>
                <a:ea typeface="Tahoma" pitchFamily="34" charset="0"/>
                <a:cs typeface="AngsanaUPC" pitchFamily="18" charset="-34"/>
              </a:rPr>
              <a:t>( </a:t>
            </a:r>
            <a:r>
              <a:rPr lang="th-TH" sz="3600" dirty="0" smtClean="0">
                <a:solidFill>
                  <a:schemeClr val="bg1"/>
                </a:solidFill>
                <a:latin typeface="AngsanaUPC" pitchFamily="18" charset="-34"/>
                <a:ea typeface="Tahoma" pitchFamily="34" charset="0"/>
                <a:cs typeface="AngsanaUPC" pitchFamily="18" charset="-34"/>
              </a:rPr>
              <a:t>ผ่าตัดเปลี่ยนข้อเข่า</a:t>
            </a:r>
            <a:r>
              <a:rPr lang="en-US" sz="3600" dirty="0" smtClean="0">
                <a:solidFill>
                  <a:schemeClr val="bg1"/>
                </a:solidFill>
                <a:latin typeface="AngsanaUPC" pitchFamily="18" charset="-34"/>
                <a:ea typeface="Tahoma" pitchFamily="34" charset="0"/>
                <a:cs typeface="AngsanaUPC" pitchFamily="18" charset="-34"/>
              </a:rPr>
              <a:t>)</a:t>
            </a:r>
          </a:p>
          <a:p>
            <a:pPr marL="742950" indent="-742950">
              <a:buFont typeface="+mj-lt"/>
              <a:buAutoNum type="arabicPeriod" startAt="31"/>
            </a:pPr>
            <a:r>
              <a:rPr lang="en-US" sz="3600" dirty="0" smtClean="0">
                <a:solidFill>
                  <a:schemeClr val="bg1"/>
                </a:solidFill>
                <a:latin typeface="AngsanaUPC" pitchFamily="18" charset="-34"/>
                <a:ea typeface="Tahoma" pitchFamily="34" charset="0"/>
                <a:cs typeface="AngsanaUPC" pitchFamily="18" charset="-34"/>
              </a:rPr>
              <a:t>DRG = 08250,08254</a:t>
            </a:r>
            <a:r>
              <a:rPr lang="th-TH" sz="3600" dirty="0" smtClean="0">
                <a:solidFill>
                  <a:schemeClr val="bg1"/>
                </a:solidFill>
                <a:latin typeface="AngsanaUPC" pitchFamily="18" charset="-34"/>
                <a:ea typeface="Tahoma" pitchFamily="34" charset="0"/>
                <a:cs typeface="AngsanaUPC" pitchFamily="18" charset="-34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AngsanaUPC" pitchFamily="18" charset="-34"/>
                <a:ea typeface="Tahoma" pitchFamily="34" charset="0"/>
                <a:cs typeface="AngsanaUPC" pitchFamily="18" charset="-34"/>
              </a:rPr>
              <a:t>( </a:t>
            </a:r>
            <a:r>
              <a:rPr lang="th-TH" sz="3600" dirty="0" smtClean="0">
                <a:solidFill>
                  <a:schemeClr val="bg1"/>
                </a:solidFill>
                <a:latin typeface="AngsanaUPC" pitchFamily="18" charset="-34"/>
                <a:ea typeface="Tahoma" pitchFamily="34" charset="0"/>
                <a:cs typeface="AngsanaUPC" pitchFamily="18" charset="-34"/>
              </a:rPr>
              <a:t>ผ่าตัดเปลี่ยนข้อเข่าชนิด </a:t>
            </a:r>
            <a:r>
              <a:rPr lang="en-US" sz="3600" dirty="0" smtClean="0">
                <a:solidFill>
                  <a:schemeClr val="bg1"/>
                </a:solidFill>
                <a:latin typeface="AngsanaUPC" pitchFamily="18" charset="-34"/>
                <a:ea typeface="Tahoma" pitchFamily="34" charset="0"/>
                <a:cs typeface="AngsanaUPC" pitchFamily="18" charset="-34"/>
              </a:rPr>
              <a:t>Revision)</a:t>
            </a:r>
            <a:endParaRPr lang="th-TH" sz="3600" dirty="0" smtClean="0">
              <a:solidFill>
                <a:schemeClr val="bg1"/>
              </a:solidFill>
              <a:latin typeface="AngsanaUPC" pitchFamily="18" charset="-34"/>
              <a:ea typeface="Tahoma" pitchFamily="34" charset="0"/>
              <a:cs typeface="AngsanaUPC" pitchFamily="18" charset="-34"/>
            </a:endParaRPr>
          </a:p>
          <a:p>
            <a:pPr marL="742950" indent="-742950">
              <a:buFont typeface="+mj-lt"/>
              <a:buAutoNum type="arabicPeriod" startAt="31"/>
            </a:pPr>
            <a:endParaRPr 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642942"/>
          </a:xfrm>
        </p:spPr>
        <p:txBody>
          <a:bodyPr/>
          <a:lstStyle/>
          <a:p>
            <a:pPr lvl="0"/>
            <a:r>
              <a:rPr lang="en-US" sz="1800" dirty="0" smtClean="0">
                <a:solidFill>
                  <a:srgbClr val="FF3399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n-US" sz="1800" dirty="0" smtClean="0">
                <a:solidFill>
                  <a:srgbClr val="FF3399"/>
                </a:solidFill>
                <a:latin typeface="Tahoma" pitchFamily="34" charset="0"/>
                <a:cs typeface="Tahoma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804" y="2071678"/>
            <a:ext cx="8372476" cy="435771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3600" dirty="0" smtClean="0">
                <a:latin typeface="Tahoma" pitchFamily="34" charset="0"/>
                <a:cs typeface="Tahoma" pitchFamily="34" charset="0"/>
              </a:rPr>
              <a:t>บันทึกข้อมูลการให้บริการอย่างมีคุณภาพในเวชระเบียนผู้ป่วย</a:t>
            </a:r>
          </a:p>
          <a:p>
            <a:r>
              <a:rPr lang="th-TH" sz="3600" dirty="0" smtClean="0">
                <a:latin typeface="Tahoma" pitchFamily="34" charset="0"/>
                <a:cs typeface="Tahoma" pitchFamily="34" charset="0"/>
              </a:rPr>
              <a:t>การให้รหัสโรคและรหัสหัตถการที่ถูกต้อง</a:t>
            </a:r>
          </a:p>
          <a:p>
            <a:r>
              <a:rPr lang="th-TH" sz="3600" dirty="0" smtClean="0">
                <a:latin typeface="Tahoma" pitchFamily="34" charset="0"/>
                <a:cs typeface="Tahoma" pitchFamily="34" charset="0"/>
              </a:rPr>
              <a:t>มีระบบการตรวจสอบคุณภาพข้อมูลก่อนการเบิกจ่าย </a:t>
            </a:r>
          </a:p>
          <a:p>
            <a:r>
              <a:rPr lang="th-TH" sz="3600" dirty="0" smtClean="0">
                <a:latin typeface="Tahoma" pitchFamily="34" charset="0"/>
                <a:cs typeface="Tahoma" pitchFamily="34" charset="0"/>
              </a:rPr>
              <a:t>สร้างระบบตรวจสอบคุณภาพเวชระเบียนและข้อมูลของหน่วยบริการ </a:t>
            </a:r>
          </a:p>
        </p:txBody>
      </p:sp>
      <p:sp>
        <p:nvSpPr>
          <p:cNvPr id="4" name="Rectangle 3"/>
          <p:cNvSpPr/>
          <p:nvPr/>
        </p:nvSpPr>
        <p:spPr>
          <a:xfrm>
            <a:off x="428596" y="1087923"/>
            <a:ext cx="8286808" cy="769441"/>
          </a:xfrm>
          <a:prstGeom prst="rect">
            <a:avLst/>
          </a:prstGeom>
          <a:solidFill>
            <a:srgbClr val="FFCCFF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th-TH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ea typeface="Calibri" pitchFamily="34" charset="0"/>
                <a:cs typeface="Tahoma" pitchFamily="34" charset="0"/>
              </a:rPr>
              <a:t>เคลมอย่างไรไม่ให้ถูกเรียกคืน</a:t>
            </a:r>
            <a:endParaRPr lang="en-US" sz="1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285992"/>
            <a:ext cx="8572560" cy="392909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sz="6000" cap="none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บันทึกข้อมูลการ</a:t>
            </a:r>
            <a:r>
              <a:rPr lang="en-US" sz="6000" cap="none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  </a:t>
            </a:r>
            <a:r>
              <a:rPr lang="th-TH" sz="6000" cap="none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ให้บริการ</a:t>
            </a:r>
            <a:r>
              <a:rPr lang="en-US" sz="6000" cap="none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h-TH" sz="6000" cap="none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         อย่างมีคุณภาพ</a:t>
            </a:r>
            <a:r>
              <a:rPr lang="en-US" sz="6000" cap="none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</a:t>
            </a:r>
            <a:r>
              <a:rPr lang="th-TH" sz="6000" cap="none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    ในเวชระเบียนผู้ป่วย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158" y="1000108"/>
            <a:ext cx="8501121" cy="1071570"/>
          </a:xfrm>
          <a:solidFill>
            <a:srgbClr val="FFCCFF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 algn="ctr"/>
            <a:r>
              <a:rPr lang="th-TH" sz="54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เคลมอย่างไรไม่ให้ถูกเรียกคืน</a:t>
            </a:r>
            <a:endParaRPr lang="en-US" sz="2400" dirty="0" smtClean="0">
              <a:ln w="18415" cmpd="sng">
                <a:solidFill>
                  <a:srgbClr val="66FFFF"/>
                </a:solidFill>
                <a:prstDash val="solid"/>
              </a:ln>
              <a:solidFill>
                <a:srgbClr val="0000C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 rot="20700000">
            <a:off x="180722" y="1592400"/>
            <a:ext cx="8215312" cy="2478087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43895"/>
              </a:avLst>
            </a:prstTxWarp>
          </a:bodyPr>
          <a:lstStyle/>
          <a:p>
            <a:pPr algn="ctr">
              <a:defRPr/>
            </a:pPr>
            <a:r>
              <a:rPr lang="th-TH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/>
                <a:cs typeface="Tahoma"/>
              </a:rPr>
              <a:t>          </a:t>
            </a:r>
          </a:p>
          <a:p>
            <a:pPr algn="ctr">
              <a:defRPr/>
            </a:pPr>
            <a:r>
              <a:rPr lang="th-TH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/>
                <a:cs typeface="Tahoma"/>
              </a:rPr>
              <a:t>   </a:t>
            </a:r>
          </a:p>
          <a:p>
            <a:pPr algn="ctr">
              <a:defRPr/>
            </a:pPr>
            <a:r>
              <a:rPr lang="th-TH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/>
                <a:cs typeface="Tahoma"/>
              </a:rPr>
              <a:t>                 </a:t>
            </a:r>
          </a:p>
        </p:txBody>
      </p:sp>
      <p:sp>
        <p:nvSpPr>
          <p:cNvPr id="3" name="Rectangle 2"/>
          <p:cNvSpPr/>
          <p:nvPr/>
        </p:nvSpPr>
        <p:spPr>
          <a:xfrm>
            <a:off x="1928826" y="1128299"/>
            <a:ext cx="6286512" cy="280076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th-TH" sz="8800" b="1" kern="10" dirty="0" smtClean="0">
                <a:ln w="17780" cmpd="sng">
                  <a:solidFill>
                    <a:srgbClr val="CCFF33"/>
                  </a:solidFill>
                  <a:prstDash val="solid"/>
                  <a:miter lim="800000"/>
                </a:ln>
                <a:solidFill>
                  <a:srgbClr val="FF66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/>
                <a:cs typeface="Tahoma"/>
              </a:rPr>
              <a:t>การบันทึก          เวชระเบียน</a:t>
            </a:r>
            <a:endParaRPr lang="th-TH" sz="8800" b="1" kern="10" dirty="0">
              <a:ln w="17780" cmpd="sng">
                <a:solidFill>
                  <a:srgbClr val="CCFF33"/>
                </a:solidFill>
                <a:prstDash val="solid"/>
                <a:miter lim="800000"/>
              </a:ln>
              <a:solidFill>
                <a:srgbClr val="FF66CC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ahoma"/>
              <a:cs typeface="Tahoma"/>
            </a:endParaRPr>
          </a:p>
        </p:txBody>
      </p:sp>
      <p:pic>
        <p:nvPicPr>
          <p:cNvPr id="5" name="Picture 4" descr="D:\Data\animations\people_c_to_e\doctor_nurse\doctor_with_chart_h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4143380"/>
            <a:ext cx="1785950" cy="2490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30066" y="720850"/>
            <a:ext cx="7213834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sz="4000" b="1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หลักฐานประกอบการตรวจสอบเวชระเบียน </a:t>
            </a:r>
            <a:endParaRPr lang="th-TH" sz="4000" b="1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ahoma" pitchFamily="34" charset="0"/>
              <a:cs typeface="TH Niramit AS" pitchFamily="2" charset="-34"/>
            </a:endParaRPr>
          </a:p>
        </p:txBody>
      </p:sp>
      <p:sp>
        <p:nvSpPr>
          <p:cNvPr id="292865" name="Rectangle 1"/>
          <p:cNvSpPr>
            <a:spLocks noChangeArrowheads="1"/>
          </p:cNvSpPr>
          <p:nvPr/>
        </p:nvSpPr>
        <p:spPr bwMode="auto">
          <a:xfrm>
            <a:off x="0" y="1357298"/>
            <a:ext cx="9144000" cy="546611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609600" lvl="0" indent="-252413">
              <a:spcBef>
                <a:spcPct val="20000"/>
              </a:spcBef>
              <a:defRPr/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OPD card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&amp; IPD card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en-US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609600" indent="-252413">
              <a:spcBef>
                <a:spcPct val="20000"/>
              </a:spcBef>
              <a:defRPr/>
            </a:pPr>
            <a:r>
              <a:rPr lang="en-US" sz="3600" b="1" dirty="0" smtClean="0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1</a:t>
            </a:r>
            <a:r>
              <a:rPr kumimoji="0" lang="en-US" sz="3600" b="1" i="0" u="none" strike="noStrike" normalizeH="0" baseline="0" dirty="0" smtClean="0">
                <a:solidFill>
                  <a:schemeClr val="bg1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. 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Discharge summary : </a:t>
            </a:r>
            <a:r>
              <a:rPr lang="en-US" sz="3600" b="1" dirty="0" err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Dx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, OP</a:t>
            </a:r>
            <a:endParaRPr lang="en-US" sz="3600" b="1" dirty="0" smtClean="0">
              <a:ln w="11430"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marL="609600" lvl="0" indent="-252413">
              <a:spcBef>
                <a:spcPct val="20000"/>
              </a:spcBef>
              <a:defRPr/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2. Admission note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(แบบบันทึกประวัติการตรวจร่างกายโดยแพทย์)</a:t>
            </a:r>
          </a:p>
          <a:p>
            <a:pPr marL="609600" lvl="0" indent="-252413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3. Progress Note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ของแพทย์</a:t>
            </a:r>
          </a:p>
          <a:p>
            <a:pPr marL="609600" lvl="0" indent="-252413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4. Doctor ’s order</a:t>
            </a: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609600" lvl="0" indent="-252413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5.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ผู้ป่วยที่มีการทำผ่าตัดใหญ่ต้องมี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dirty="0" smtClean="0">
                <a:solidFill>
                  <a:srgbClr val="FFC000"/>
                </a:solidFill>
                <a:latin typeface="TH SarabunPSK" pitchFamily="34" charset="-34"/>
                <a:cs typeface="TH SarabunPSK" pitchFamily="34" charset="-34"/>
              </a:rPr>
              <a:t>Operative ’s note</a:t>
            </a:r>
          </a:p>
          <a:p>
            <a:pPr marL="609600" indent="-252413">
              <a:lnSpc>
                <a:spcPct val="90000"/>
              </a:lnSpc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6. Anesthetic’s note</a:t>
            </a:r>
          </a:p>
          <a:p>
            <a:pPr marL="609600" indent="-252413">
              <a:lnSpc>
                <a:spcPct val="90000"/>
              </a:lnSpc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7.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แบบบันทึก </a:t>
            </a:r>
            <a:r>
              <a:rPr lang="en-US" sz="3600" b="1" dirty="0" err="1" smtClean="0">
                <a:latin typeface="TH SarabunPSK" pitchFamily="34" charset="-34"/>
                <a:cs typeface="TH SarabunPSK" pitchFamily="34" charset="-34"/>
              </a:rPr>
              <a:t>Vital’s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 sign</a:t>
            </a: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609600" indent="-252413">
              <a:lnSpc>
                <a:spcPct val="90000"/>
              </a:lnSpc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8. Nurse’s Note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และแบบประเมินสมรรถนะทางการพยาบาล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432" y="873609"/>
            <a:ext cx="7887096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sz="4400" b="1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หลักฐานประกอบการตรวจสอบเวชระเบียน </a:t>
            </a:r>
            <a:endParaRPr lang="th-TH" sz="4400" b="1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ahoma" pitchFamily="34" charset="0"/>
              <a:cs typeface="TH Niramit AS" pitchFamily="2" charset="-34"/>
            </a:endParaRPr>
          </a:p>
        </p:txBody>
      </p:sp>
      <p:sp>
        <p:nvSpPr>
          <p:cNvPr id="292865" name="Rectangle 1"/>
          <p:cNvSpPr>
            <a:spLocks noChangeArrowheads="1"/>
          </p:cNvSpPr>
          <p:nvPr/>
        </p:nvSpPr>
        <p:spPr bwMode="auto">
          <a:xfrm>
            <a:off x="142876" y="1565397"/>
            <a:ext cx="8858280" cy="50783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609600" indent="-252413">
              <a:lnSpc>
                <a:spcPct val="90000"/>
              </a:lnSpc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9.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ผลการตรวจทางห้องปฏิบัติการที่เกี่ยวข้องกับการรับผู้ป่วยไว้นอนโรงพยาบาลในครั้งนั้น เช่น ผลการตรวจเลือด, ผล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          X-Rays ,  CT-scan,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ผลการตรวจชิ้นเนื้อ เป็นต้น</a:t>
            </a:r>
            <a:endParaRPr lang="en-US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609600" indent="-252413">
              <a:lnSpc>
                <a:spcPct val="90000"/>
              </a:lnSpc>
            </a:pPr>
            <a:r>
              <a:rPr lang="en-US" sz="3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10. </a:t>
            </a:r>
            <a:r>
              <a:rPr lang="th-TH" sz="3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กรณีที่ต้องตรวจสอบการให้ยาว่ามีการให้ยาจริงหรือไม่  จะต้องตรวจสอบจากใบบันทึกการให้ยาของพยาบาลประกอบ</a:t>
            </a:r>
            <a:r>
              <a:rPr lang="en-US" sz="3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เช่น</a:t>
            </a:r>
            <a:r>
              <a:rPr lang="en-US" sz="3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   ยา</a:t>
            </a:r>
            <a:r>
              <a:rPr lang="en-US" sz="3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Streptokinase, Chemotherapy, Ventilator, Blood transfusion</a:t>
            </a:r>
            <a:r>
              <a:rPr lang="th-TH" sz="3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เป็นต้น</a:t>
            </a:r>
            <a:endParaRPr lang="en-US" sz="3600" b="1" dirty="0" smtClean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609600" indent="-252413">
              <a:lnSpc>
                <a:spcPct val="90000"/>
              </a:lnSpc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11.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กรณีที่มีการเบิกจ่าย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Instruments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ตามรายการเบิกจ่ายของ 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หน่วยบริการต้องมีหลักฐานรายการใช้อุปกรณ์ จำนวนและราคาอุปกรณ์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6870" y="945047"/>
            <a:ext cx="7887096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sz="4400" b="1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Niramit AS" pitchFamily="2" charset="-34"/>
                <a:ea typeface="Tahoma" pitchFamily="34" charset="0"/>
                <a:cs typeface="TH Niramit AS" pitchFamily="2" charset="-34"/>
              </a:rPr>
              <a:t>หลักฐานประกอบการตรวจสอบเวชระเบียน </a:t>
            </a:r>
            <a:endParaRPr lang="th-TH" sz="4400" b="1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Niramit AS" pitchFamily="2" charset="-34"/>
              <a:ea typeface="Tahoma" pitchFamily="34" charset="0"/>
              <a:cs typeface="TH Niramit AS" pitchFamily="2" charset="-34"/>
            </a:endParaRPr>
          </a:p>
        </p:txBody>
      </p:sp>
      <p:sp>
        <p:nvSpPr>
          <p:cNvPr id="292865" name="Rectangle 1"/>
          <p:cNvSpPr>
            <a:spLocks noChangeArrowheads="1"/>
          </p:cNvSpPr>
          <p:nvPr/>
        </p:nvSpPr>
        <p:spPr bwMode="auto">
          <a:xfrm>
            <a:off x="357158" y="1840873"/>
            <a:ext cx="8501122" cy="158812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609600" indent="-252413">
              <a:lnSpc>
                <a:spcPct val="90000"/>
              </a:lnSpc>
            </a:pP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12.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เอกสารอื่นๆ ที่เกี่ยวข้องกับการเบิกชดเชยค่าบริการทางการแพทย์ เช่น ใบรับส่งต่อ, ผลการตรวจทางห้องปฏิบัติการจากหน่วยบริการอื่น, เอกสารการให้รังสีรักษา เป็นต้น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7158" y="3586839"/>
            <a:ext cx="8572560" cy="31393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48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หมายเหตุ</a:t>
            </a: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r>
              <a:rPr lang="th-TH" sz="36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กรณีไม่พบเอกสารหลักฐานและ/หรือหน่วยบริการไม่สามารถส่งเวชระเบียนที่เกี่ยวข้องกับการรับผู้ป่วยไว้รักษาในครั้งที่ตรวจสอบมาให้ตรวจสอบ</a:t>
            </a:r>
            <a:r>
              <a:rPr lang="th-TH" sz="3600" b="1" u="sng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ภายในวันที่</a:t>
            </a:r>
            <a:r>
              <a:rPr lang="th-TH" sz="3600" b="1" u="sng" dirty="0" err="1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สปสช.</a:t>
            </a:r>
            <a:r>
              <a:rPr lang="th-TH" sz="3600" b="1" u="sng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กำหนด/ตรวจ จะถือว่าหน่วยบริการไม่ได้ให้บริการผู้ป่วยรายนั้น</a:t>
            </a:r>
            <a:endParaRPr lang="th-TH" sz="3600" b="1" u="sng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142844" y="1928802"/>
            <a:ext cx="6181708" cy="2357454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marL="533400" indent="-533400"/>
            <a:r>
              <a:rPr lang="th-TH" sz="3200" b="1" dirty="0" smtClean="0">
                <a:solidFill>
                  <a:schemeClr val="tx1"/>
                </a:solidFill>
                <a:latin typeface="TH SarabunPSK"/>
                <a:cs typeface="TH SarabunPSK"/>
              </a:rPr>
              <a:t>◊</a:t>
            </a:r>
            <a:r>
              <a:rPr lang="en-US" sz="3200" b="1" dirty="0" smtClean="0">
                <a:solidFill>
                  <a:schemeClr val="tx1"/>
                </a:solidFill>
                <a:latin typeface="TH SarabunPSK"/>
                <a:cs typeface="TH SarabunPSK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กรณี</a:t>
            </a:r>
            <a:r>
              <a:rPr lang="th-TH" sz="3200" b="1" dirty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ที่เป็นการพิมพ์จากระบบ</a:t>
            </a:r>
            <a:r>
              <a:rPr lang="th-TH" sz="32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คอมพิวเตอร์</a:t>
            </a:r>
          </a:p>
          <a:p>
            <a:pPr marL="533400" indent="-533400"/>
            <a:r>
              <a:rPr lang="en-US" sz="32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   </a:t>
            </a:r>
            <a:r>
              <a:rPr lang="th-TH" sz="32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แต่</a:t>
            </a:r>
            <a:r>
              <a:rPr lang="th-TH" sz="3200" b="1" dirty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ไม่มีแพทย์ลงลายมือ</a:t>
            </a:r>
            <a:r>
              <a:rPr lang="th-TH" sz="32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กำกับ</a:t>
            </a:r>
          </a:p>
          <a:p>
            <a:pPr marL="533400" indent="-533400"/>
            <a:r>
              <a:rPr lang="th-TH" sz="3200" b="1" dirty="0" smtClean="0">
                <a:solidFill>
                  <a:schemeClr val="tx1"/>
                </a:solidFill>
                <a:latin typeface="TH SarabunPSK"/>
                <a:cs typeface="TH SarabunPSK"/>
              </a:rPr>
              <a:t>◊</a:t>
            </a:r>
            <a:r>
              <a:rPr lang="en-US" sz="3200" b="1" dirty="0" smtClean="0">
                <a:solidFill>
                  <a:schemeClr val="tx1"/>
                </a:solidFill>
                <a:latin typeface="TH SarabunPSK"/>
                <a:cs typeface="TH SarabunPSK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สรุป</a:t>
            </a:r>
            <a:r>
              <a:rPr lang="th-TH" sz="3200" b="1" dirty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การรักษาด้วย</a:t>
            </a:r>
            <a:r>
              <a:rPr lang="th-TH" sz="32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ดินสอ</a:t>
            </a:r>
          </a:p>
          <a:p>
            <a:pPr marL="533400" indent="-533400"/>
            <a:r>
              <a:rPr lang="th-TH" sz="3200" b="1" dirty="0" smtClean="0">
                <a:solidFill>
                  <a:schemeClr val="tx1"/>
                </a:solidFill>
                <a:latin typeface="TH SarabunPSK"/>
                <a:cs typeface="TH SarabunPSK"/>
              </a:rPr>
              <a:t>◊</a:t>
            </a:r>
            <a:r>
              <a:rPr lang="en-US" sz="3200" b="1" dirty="0" smtClean="0">
                <a:solidFill>
                  <a:schemeClr val="tx1"/>
                </a:solidFill>
                <a:latin typeface="TH SarabunPSK"/>
                <a:cs typeface="TH SarabunPSK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สรุป</a:t>
            </a:r>
            <a:r>
              <a:rPr lang="th-TH" sz="3200" b="1" dirty="0">
                <a:solidFill>
                  <a:schemeClr val="tx1"/>
                </a:solidFill>
                <a:latin typeface="TH Niramit AS" pitchFamily="2" charset="-34"/>
                <a:cs typeface="TH Niramit AS" pitchFamily="2" charset="-34"/>
              </a:rPr>
              <a:t>เป็นรหัสการวินิจฉัยโรค/รหัสหัตถการ </a:t>
            </a:r>
            <a:endParaRPr lang="th-TH" sz="3200" b="1" u="sng" dirty="0">
              <a:solidFill>
                <a:schemeClr val="tx1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6429388" y="1857364"/>
            <a:ext cx="2571768" cy="250033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latin typeface="TH Niramit AS" pitchFamily="2" charset="-34"/>
                <a:cs typeface="TH Niramit AS" pitchFamily="2" charset="-34"/>
              </a:rPr>
              <a:t>ถือว่าไม่มี  การสรุป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720" y="4429132"/>
            <a:ext cx="8643998" cy="221457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600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กรณีที่มีใบ </a:t>
            </a:r>
            <a:r>
              <a:rPr lang="en-US" sz="3600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summary discharge </a:t>
            </a:r>
            <a:r>
              <a:rPr lang="th-TH" sz="3600" b="1" u="sng" dirty="0" smtClean="0">
                <a:solidFill>
                  <a:srgbClr val="FFC000"/>
                </a:solidFill>
                <a:latin typeface="TH Niramit AS" pitchFamily="2" charset="-34"/>
                <a:cs typeface="TH Niramit AS" pitchFamily="2" charset="-34"/>
              </a:rPr>
              <a:t>หลายใบ </a:t>
            </a:r>
            <a:r>
              <a:rPr lang="th-TH" sz="3600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จะต้องมีหนังสือรับรองจากหน่วยบริการ </a:t>
            </a:r>
            <a:r>
              <a:rPr lang="th-TH" sz="3600" b="1" u="sng" dirty="0" smtClean="0">
                <a:solidFill>
                  <a:srgbClr val="FFC000"/>
                </a:solidFill>
                <a:latin typeface="TH Niramit AS" pitchFamily="2" charset="-34"/>
                <a:cs typeface="TH Niramit AS" pitchFamily="2" charset="-34"/>
              </a:rPr>
              <a:t>ระบุ</a:t>
            </a:r>
            <a:r>
              <a:rPr lang="th-TH" sz="3600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ว่าใช้ใบ </a:t>
            </a:r>
            <a:r>
              <a:rPr lang="en-US" sz="3600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summary discharge </a:t>
            </a:r>
            <a:r>
              <a:rPr lang="th-TH" sz="3600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ใบใดในการตรวจสอบหากไม่มีการระบุ </a:t>
            </a:r>
            <a:r>
              <a:rPr lang="th-TH" sz="3600" dirty="0" err="1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สปสช.</a:t>
            </a:r>
            <a:r>
              <a:rPr lang="th-TH" sz="3600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จะใช้ใบแรกสุดในการตรวจสอบ</a:t>
            </a:r>
            <a:endParaRPr lang="th-TH" sz="3600" dirty="0">
              <a:solidFill>
                <a:srgbClr val="FFFF00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1438" y="841701"/>
            <a:ext cx="8929718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risakdi" pitchFamily="2" charset="-34"/>
                <a:cs typeface="TH Srisakdi" pitchFamily="2" charset="-34"/>
              </a:rPr>
              <a:t>Discharge summary : </a:t>
            </a:r>
            <a:r>
              <a:rPr lang="en-US" sz="6000" b="1" dirty="0" err="1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risakdi" pitchFamily="2" charset="-34"/>
                <a:cs typeface="TH Srisakdi" pitchFamily="2" charset="-34"/>
              </a:rPr>
              <a:t>Dx</a:t>
            </a:r>
            <a:r>
              <a:rPr lang="en-US" sz="6000" b="1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risakdi" pitchFamily="2" charset="-34"/>
                <a:cs typeface="TH Srisakdi" pitchFamily="2" charset="-34"/>
              </a:rPr>
              <a:t>, OP</a:t>
            </a:r>
            <a:endParaRPr lang="en-US" sz="6000" b="1" dirty="0">
              <a:ln w="1143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risakdi" pitchFamily="2" charset="-34"/>
              <a:cs typeface="TH Srisakdi" pitchFamily="2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285852" y="1071546"/>
            <a:ext cx="6786610" cy="22098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จรรยาบรรณผู้ตรวจสอบของ</a:t>
            </a:r>
            <a:r>
              <a:rPr kumimoji="0" lang="en-US" sz="4800" b="1" i="0" u="none" strike="noStrike" kern="1200" cap="none" spc="0" normalizeH="0" baseline="0" noProof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/>
            </a:r>
            <a:br>
              <a:rPr kumimoji="0" lang="en-US" sz="4800" b="1" i="0" u="none" strike="noStrike" kern="1200" cap="none" spc="0" normalizeH="0" baseline="0" noProof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</a:br>
            <a:r>
              <a:rPr kumimoji="0" lang="th-TH" sz="4800" b="1" i="0" u="none" strike="noStrike" kern="1200" cap="none" spc="0" normalizeH="0" baseline="0" noProof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สำนักงานหลักประกันสุขภาพแห่งชาติ</a:t>
            </a:r>
            <a:r>
              <a:rPr kumimoji="0" lang="en-US" sz="4800" b="1" i="0" u="none" strike="noStrike" kern="1200" cap="none" spc="0" normalizeH="0" baseline="0" noProof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/>
            </a:r>
            <a:br>
              <a:rPr kumimoji="0" lang="en-US" sz="4800" b="1" i="0" u="none" strike="noStrike" kern="1200" cap="none" spc="0" normalizeH="0" baseline="0" noProof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</a:br>
            <a:r>
              <a:rPr kumimoji="0" lang="en-US" sz="4800" b="1" i="0" u="none" strike="noStrike" kern="1200" cap="none" spc="0" normalizeH="0" baseline="0" noProof="0" smtClean="0">
                <a:ln w="10541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(Code of  Conduct)</a:t>
            </a:r>
            <a:endParaRPr kumimoji="0" lang="th-TH" sz="4800" b="1" i="0" u="none" strike="noStrike" kern="1200" cap="none" spc="0" normalizeH="0" baseline="0" noProof="0" dirty="0">
              <a:ln w="10541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1331913" y="3500438"/>
            <a:ext cx="6696075" cy="1506538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การปกปิดความลับของผู้ป่วยและหน่วยบริการ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ถือเป็นความสำคัญสูงสุด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5786" y="5214950"/>
            <a:ext cx="7929618" cy="128588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000" b="1" dirty="0" smtClean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การมีจุดยืนที่มั่นคง  ความเที่ยงธรรม</a:t>
            </a:r>
            <a:endParaRPr lang="en-US" sz="4000" b="1" dirty="0">
              <a:solidFill>
                <a:srgbClr val="CCFF33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928670"/>
            <a:ext cx="8143932" cy="857256"/>
          </a:xfrm>
          <a:effectLst>
            <a:outerShdw dist="17961" dir="13500000" algn="ctr" rotWithShape="0">
              <a:schemeClr val="bg2"/>
            </a:outerShdw>
          </a:effectLst>
        </p:spPr>
        <p:txBody>
          <a:bodyPr lIns="90488" tIns="44450" rIns="90488" bIns="44450"/>
          <a:lstStyle/>
          <a:p>
            <a:pPr>
              <a:lnSpc>
                <a:spcPct val="90000"/>
              </a:lnSpc>
              <a:defRPr/>
            </a:pPr>
            <a:r>
              <a:rPr lang="th-TH" sz="4800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ความสำคัญของเวชระเบียน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7838" y="1817687"/>
            <a:ext cx="8258175" cy="4683147"/>
          </a:xfrm>
          <a:ln>
            <a:solidFill>
              <a:srgbClr val="CC0099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0488" tIns="44450" rIns="90488" bIns="44450"/>
          <a:lstStyle/>
          <a:p>
            <a:pPr marL="571500" indent="-571500">
              <a:spcBef>
                <a:spcPct val="25000"/>
              </a:spcBef>
              <a:buFontTx/>
              <a:buBlip>
                <a:blip r:embed="rId2"/>
              </a:buBlip>
              <a:defRPr/>
            </a:pPr>
            <a:r>
              <a:rPr lang="th-TH" dirty="0" smtClean="0">
                <a:latin typeface="Tahoma" pitchFamily="34" charset="0"/>
                <a:cs typeface="Tahoma" pitchFamily="34" charset="0"/>
              </a:rPr>
              <a:t>หลักฐานทางกฎหมาย</a:t>
            </a:r>
          </a:p>
          <a:p>
            <a:pPr marL="571500" indent="-571500">
              <a:spcBef>
                <a:spcPct val="25000"/>
              </a:spcBef>
              <a:buFontTx/>
              <a:buBlip>
                <a:blip r:embed="rId2"/>
              </a:buBlip>
              <a:defRPr/>
            </a:pPr>
            <a:r>
              <a:rPr lang="th-TH" dirty="0" smtClean="0">
                <a:latin typeface="Tahoma" pitchFamily="34" charset="0"/>
                <a:cs typeface="Tahoma" pitchFamily="34" charset="0"/>
              </a:rPr>
              <a:t>เครื่องมือในการดูแลผู้ป่วยอย่างต่อเนื่อง</a:t>
            </a:r>
          </a:p>
          <a:p>
            <a:pPr marL="571500" indent="-571500">
              <a:spcBef>
                <a:spcPct val="25000"/>
              </a:spcBef>
              <a:buFontTx/>
              <a:buBlip>
                <a:blip r:embed="rId2"/>
              </a:buBlip>
              <a:defRPr/>
            </a:pPr>
            <a:r>
              <a:rPr lang="th-TH" dirty="0" smtClean="0">
                <a:latin typeface="Tahoma" pitchFamily="34" charset="0"/>
                <a:cs typeface="Tahoma" pitchFamily="34" charset="0"/>
              </a:rPr>
              <a:t>แหล่งข้อมูลในการศึกษาและวิจัย</a:t>
            </a:r>
          </a:p>
          <a:p>
            <a:pPr marL="571500" indent="-571500">
              <a:spcBef>
                <a:spcPct val="25000"/>
              </a:spcBef>
              <a:buFontTx/>
              <a:buBlip>
                <a:blip r:embed="rId2"/>
              </a:buBlip>
              <a:defRPr/>
            </a:pPr>
            <a:r>
              <a:rPr lang="th-TH" dirty="0" smtClean="0">
                <a:latin typeface="Tahoma" pitchFamily="34" charset="0"/>
                <a:cs typeface="Tahoma" pitchFamily="34" charset="0"/>
              </a:rPr>
              <a:t>แหล่งในการรวบรวมข้อมูลเพื่อการวิเคราะห์</a:t>
            </a:r>
          </a:p>
          <a:p>
            <a:pPr marL="571500" indent="-571500">
              <a:spcBef>
                <a:spcPct val="25000"/>
              </a:spcBef>
              <a:buFontTx/>
              <a:buBlip>
                <a:blip r:embed="rId2"/>
              </a:buBlip>
              <a:defRPr/>
            </a:pPr>
            <a:r>
              <a:rPr lang="th-TH" dirty="0" smtClean="0">
                <a:latin typeface="Tahoma" pitchFamily="34" charset="0"/>
                <a:cs typeface="Tahoma" pitchFamily="34" charset="0"/>
              </a:rPr>
              <a:t>วิธีในการประเมินคุณภาพของการรักษา</a:t>
            </a:r>
          </a:p>
          <a:p>
            <a:pPr marL="571500" indent="-571500">
              <a:spcBef>
                <a:spcPct val="25000"/>
              </a:spcBef>
              <a:buFontTx/>
              <a:buBlip>
                <a:blip r:embed="rId2"/>
              </a:buBlip>
              <a:defRPr/>
            </a:pPr>
            <a:r>
              <a:rPr lang="th-TH" dirty="0" smtClean="0">
                <a:latin typeface="Tahoma" pitchFamily="34" charset="0"/>
                <a:cs typeface="Tahoma" pitchFamily="34" charset="0"/>
              </a:rPr>
              <a:t>เครื่องมือสื่อสารระหว่างบุคลากรทางสาธารณสุข</a:t>
            </a:r>
          </a:p>
          <a:p>
            <a:pPr marL="571500" indent="-571500">
              <a:spcBef>
                <a:spcPct val="25000"/>
              </a:spcBef>
              <a:buFontTx/>
              <a:buBlip>
                <a:blip r:embed="rId2"/>
              </a:buBlip>
              <a:defRPr/>
            </a:pPr>
            <a:r>
              <a:rPr lang="th-TH" dirty="0" smtClean="0">
                <a:latin typeface="Tahoma" pitchFamily="34" charset="0"/>
                <a:cs typeface="Tahoma" pitchFamily="34" charset="0"/>
              </a:rPr>
              <a:t>หลักฐานในการเบิกเงินจากกองทุนต่างๆ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6" name="Rectangle 1036"/>
          <p:cNvSpPr>
            <a:spLocks noChangeArrowheads="1"/>
          </p:cNvSpPr>
          <p:nvPr/>
        </p:nvSpPr>
        <p:spPr bwMode="auto">
          <a:xfrm>
            <a:off x="0" y="0"/>
            <a:ext cx="9144000" cy="2227263"/>
          </a:xfrm>
          <a:prstGeom prst="rect">
            <a:avLst/>
          </a:prstGeom>
          <a:solidFill>
            <a:srgbClr val="00CCFF">
              <a:alpha val="10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h-TH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631" name="Rectangle 1031"/>
          <p:cNvSpPr>
            <a:spLocks noChangeArrowheads="1"/>
          </p:cNvSpPr>
          <p:nvPr/>
        </p:nvSpPr>
        <p:spPr bwMode="auto">
          <a:xfrm>
            <a:off x="0" y="1016000"/>
            <a:ext cx="9144000" cy="5842000"/>
          </a:xfrm>
          <a:prstGeom prst="rect">
            <a:avLst/>
          </a:prstGeom>
          <a:solidFill>
            <a:schemeClr val="accent1">
              <a:alpha val="10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th-TH" sz="2000" dirty="0">
              <a:effectLst>
                <a:outerShdw blurRad="38100" dist="38100" dir="2700000" algn="tl">
                  <a:srgbClr val="FFFFFF"/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3686175" y="2795588"/>
            <a:ext cx="1795463" cy="2127250"/>
          </a:xfrm>
          <a:prstGeom prst="cube">
            <a:avLst>
              <a:gd name="adj" fmla="val 4310"/>
            </a:avLst>
          </a:prstGeom>
          <a:blipFill>
            <a:blip r:embed="rId2" cstate="print"/>
            <a:tile tx="0" ty="0" sx="100000" sy="100000" flip="none" algn="tl"/>
          </a:blipFill>
          <a:ln w="19050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spPr>
        <p:txBody>
          <a:bodyPr wrap="none" anchor="ctr"/>
          <a:lstStyle/>
          <a:p>
            <a:pPr algn="ctr">
              <a:defRPr/>
            </a:pPr>
            <a:r>
              <a:rPr lang="th-TH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Medical</a:t>
            </a:r>
          </a:p>
          <a:p>
            <a:pPr algn="ctr">
              <a:defRPr/>
            </a:pPr>
            <a:r>
              <a:rPr lang="th-TH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record</a:t>
            </a:r>
          </a:p>
        </p:txBody>
      </p:sp>
      <p:sp>
        <p:nvSpPr>
          <p:cNvPr id="20483" name="Oval 3"/>
          <p:cNvSpPr>
            <a:spLocks noChangeArrowheads="1"/>
          </p:cNvSpPr>
          <p:nvPr/>
        </p:nvSpPr>
        <p:spPr bwMode="auto">
          <a:xfrm>
            <a:off x="1358900" y="2370138"/>
            <a:ext cx="1376363" cy="842962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33CC33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th-TH" sz="2800" b="1" dirty="0">
                <a:solidFill>
                  <a:srgbClr val="0099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แพทย์</a:t>
            </a:r>
          </a:p>
        </p:txBody>
      </p:sp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6313488" y="3829050"/>
            <a:ext cx="1444625" cy="661990"/>
          </a:xfrm>
          <a:prstGeom prst="ellipse">
            <a:avLst/>
          </a:prstGeom>
          <a:solidFill>
            <a:srgbClr val="7FFF00">
              <a:alpha val="80000"/>
            </a:srgbClr>
          </a:solidFill>
          <a:ln w="12700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th-TH" sz="2800" b="1" dirty="0">
                <a:solidFill>
                  <a:srgbClr val="008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เภสัช</a:t>
            </a:r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>
            <a:off x="6440488" y="2625725"/>
            <a:ext cx="1703388" cy="74295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EAEAEA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th-TH" sz="2800" b="1" dirty="0">
                <a:solidFill>
                  <a:srgbClr val="FC0128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พยาบาล</a:t>
            </a:r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>
            <a:off x="3514728" y="5581650"/>
            <a:ext cx="2271713" cy="709613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FAFD00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th-TH" sz="2800" b="1" dirty="0">
                <a:solidFill>
                  <a:schemeClr val="accent6">
                    <a:lumMod val="7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เวชระเบียน</a:t>
            </a:r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>
            <a:off x="6278563" y="4948238"/>
            <a:ext cx="1524000" cy="674687"/>
          </a:xfrm>
          <a:prstGeom prst="ellipse">
            <a:avLst/>
          </a:prstGeom>
          <a:solidFill>
            <a:srgbClr val="33CCFF">
              <a:alpha val="89999"/>
            </a:srgbClr>
          </a:solidFill>
          <a:ln w="12700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th-TH" sz="2800" b="1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วิสัญญี</a:t>
            </a:r>
          </a:p>
        </p:txBody>
      </p:sp>
      <p:sp>
        <p:nvSpPr>
          <p:cNvPr id="20488" name="Oval 8"/>
          <p:cNvSpPr>
            <a:spLocks noChangeArrowheads="1"/>
          </p:cNvSpPr>
          <p:nvPr/>
        </p:nvSpPr>
        <p:spPr bwMode="auto">
          <a:xfrm>
            <a:off x="314325" y="4217988"/>
            <a:ext cx="2447925" cy="620712"/>
          </a:xfrm>
          <a:prstGeom prst="ellipse">
            <a:avLst/>
          </a:prstGeom>
          <a:solidFill>
            <a:schemeClr val="hlink">
              <a:alpha val="89999"/>
            </a:schemeClr>
          </a:solidFill>
          <a:ln w="12700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th-TH" b="1">
                <a:solidFill>
                  <a:schemeClr val="bg1">
                    <a:lumMod val="8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เวชกรรมฟื้นฟู</a:t>
            </a: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 rot="1359561">
            <a:off x="2766097" y="2900111"/>
            <a:ext cx="828000" cy="350837"/>
          </a:xfrm>
          <a:prstGeom prst="rightArrow">
            <a:avLst>
              <a:gd name="adj1" fmla="val 50000"/>
              <a:gd name="adj2" fmla="val 45588"/>
            </a:avLst>
          </a:prstGeom>
          <a:solidFill>
            <a:srgbClr val="FF3399"/>
          </a:solidFill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 rot="16228623">
            <a:off x="4426745" y="5056981"/>
            <a:ext cx="392112" cy="4349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3399"/>
          </a:solidFill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 rot="-851115">
            <a:off x="2886075" y="4213225"/>
            <a:ext cx="587375" cy="312738"/>
          </a:xfrm>
          <a:prstGeom prst="rightArrow">
            <a:avLst>
              <a:gd name="adj1" fmla="val 50000"/>
              <a:gd name="adj2" fmla="val 46954"/>
            </a:avLst>
          </a:prstGeom>
          <a:solidFill>
            <a:srgbClr val="00B0F0"/>
          </a:solidFill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492" name="AutoShape 12"/>
          <p:cNvSpPr>
            <a:spLocks noChangeArrowheads="1"/>
          </p:cNvSpPr>
          <p:nvPr/>
        </p:nvSpPr>
        <p:spPr bwMode="auto">
          <a:xfrm rot="-8889607">
            <a:off x="5624513" y="4813300"/>
            <a:ext cx="592137" cy="406400"/>
          </a:xfrm>
          <a:prstGeom prst="rightArrow">
            <a:avLst>
              <a:gd name="adj1" fmla="val 37352"/>
              <a:gd name="adj2" fmla="val 46301"/>
            </a:avLst>
          </a:prstGeom>
          <a:solidFill>
            <a:srgbClr val="00B0F0"/>
          </a:solidFill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493" name="AutoShape 13"/>
          <p:cNvSpPr>
            <a:spLocks noChangeArrowheads="1"/>
          </p:cNvSpPr>
          <p:nvPr/>
        </p:nvSpPr>
        <p:spPr bwMode="auto">
          <a:xfrm rot="9711709">
            <a:off x="5675313" y="3062288"/>
            <a:ext cx="669925" cy="342900"/>
          </a:xfrm>
          <a:prstGeom prst="rightArrow">
            <a:avLst>
              <a:gd name="adj1" fmla="val 50000"/>
              <a:gd name="adj2" fmla="val 48843"/>
            </a:avLst>
          </a:prstGeom>
          <a:solidFill>
            <a:srgbClr val="FF3399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 dirty="0"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494" name="AutoShape 14"/>
          <p:cNvSpPr>
            <a:spLocks noChangeArrowheads="1"/>
          </p:cNvSpPr>
          <p:nvPr/>
        </p:nvSpPr>
        <p:spPr bwMode="auto">
          <a:xfrm rot="10800000">
            <a:off x="5702300" y="3914775"/>
            <a:ext cx="501650" cy="368300"/>
          </a:xfrm>
          <a:prstGeom prst="rightArrow">
            <a:avLst>
              <a:gd name="adj1" fmla="val 50000"/>
              <a:gd name="adj2" fmla="val 34052"/>
            </a:avLst>
          </a:prstGeom>
          <a:solidFill>
            <a:srgbClr val="00B0F0"/>
          </a:solidFill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>
              <a:effectLst/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1784350" y="5143500"/>
            <a:ext cx="1371600" cy="531813"/>
          </a:xfrm>
          <a:prstGeom prst="ellipse">
            <a:avLst/>
          </a:prstGeom>
          <a:solidFill>
            <a:schemeClr val="accent1">
              <a:alpha val="89999"/>
            </a:schemeClr>
          </a:solidFill>
          <a:ln w="12700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th-TH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LAB</a:t>
            </a:r>
            <a:endParaRPr lang="th-TH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>
            <a:off x="1408113" y="3390900"/>
            <a:ext cx="1371600" cy="590550"/>
          </a:xfrm>
          <a:prstGeom prst="ellipse">
            <a:avLst/>
          </a:prstGeom>
          <a:solidFill>
            <a:srgbClr val="B2B2B2">
              <a:alpha val="80000"/>
            </a:srgbClr>
          </a:solidFill>
          <a:ln w="12700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th-TH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X-RAY</a:t>
            </a:r>
          </a:p>
        </p:txBody>
      </p:sp>
      <p:sp>
        <p:nvSpPr>
          <p:cNvPr id="20497" name="AutoShape 17"/>
          <p:cNvSpPr>
            <a:spLocks noChangeArrowheads="1"/>
          </p:cNvSpPr>
          <p:nvPr/>
        </p:nvSpPr>
        <p:spPr bwMode="auto">
          <a:xfrm rot="-2323052">
            <a:off x="3008313" y="4851400"/>
            <a:ext cx="573087" cy="320675"/>
          </a:xfrm>
          <a:prstGeom prst="rightArrow">
            <a:avLst>
              <a:gd name="adj1" fmla="val 50000"/>
              <a:gd name="adj2" fmla="val 44678"/>
            </a:avLst>
          </a:prstGeom>
          <a:solidFill>
            <a:srgbClr val="00B0F0"/>
          </a:solidFill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498" name="AutoShape 18"/>
          <p:cNvSpPr>
            <a:spLocks noChangeArrowheads="1"/>
          </p:cNvSpPr>
          <p:nvPr/>
        </p:nvSpPr>
        <p:spPr bwMode="auto">
          <a:xfrm rot="52569">
            <a:off x="2954338" y="3635375"/>
            <a:ext cx="560387" cy="319088"/>
          </a:xfrm>
          <a:prstGeom prst="rightArrow">
            <a:avLst>
              <a:gd name="adj1" fmla="val 50000"/>
              <a:gd name="adj2" fmla="val 43905"/>
            </a:avLst>
          </a:prstGeom>
          <a:solidFill>
            <a:srgbClr val="00B0F0"/>
          </a:solidFill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632" name="AutoShape 1032"/>
          <p:cNvSpPr>
            <a:spLocks noChangeArrowheads="1"/>
          </p:cNvSpPr>
          <p:nvPr/>
        </p:nvSpPr>
        <p:spPr bwMode="auto">
          <a:xfrm>
            <a:off x="842964" y="1309688"/>
            <a:ext cx="1657350" cy="592137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FFFFFF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th-TH" b="1" dirty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งานประกัน</a:t>
            </a:r>
          </a:p>
        </p:txBody>
      </p:sp>
      <p:sp>
        <p:nvSpPr>
          <p:cNvPr id="26633" name="AutoShape 1033"/>
          <p:cNvSpPr>
            <a:spLocks noChangeArrowheads="1"/>
          </p:cNvSpPr>
          <p:nvPr/>
        </p:nvSpPr>
        <p:spPr bwMode="auto">
          <a:xfrm>
            <a:off x="6843713" y="1354138"/>
            <a:ext cx="1871662" cy="5762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th-TH" b="1" dirty="0">
                <a:solidFill>
                  <a:srgbClr val="FF33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ศูนย์คุณภาพ</a:t>
            </a:r>
          </a:p>
        </p:txBody>
      </p:sp>
      <p:sp>
        <p:nvSpPr>
          <p:cNvPr id="26634" name="AutoShape 1034"/>
          <p:cNvSpPr>
            <a:spLocks noChangeArrowheads="1"/>
          </p:cNvSpPr>
          <p:nvPr/>
        </p:nvSpPr>
        <p:spPr bwMode="auto">
          <a:xfrm rot="2125540" flipV="1">
            <a:off x="2492375" y="2078038"/>
            <a:ext cx="1255713" cy="419100"/>
          </a:xfrm>
          <a:prstGeom prst="rightArrow">
            <a:avLst>
              <a:gd name="adj1" fmla="val 44176"/>
              <a:gd name="adj2" fmla="val 31391"/>
            </a:avLst>
          </a:prstGeom>
          <a:solidFill>
            <a:srgbClr val="FFFF00"/>
          </a:solidFill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635" name="AutoShape 1035"/>
          <p:cNvSpPr>
            <a:spLocks noChangeArrowheads="1"/>
          </p:cNvSpPr>
          <p:nvPr/>
        </p:nvSpPr>
        <p:spPr bwMode="auto">
          <a:xfrm rot="8514112" flipV="1">
            <a:off x="5522913" y="2184400"/>
            <a:ext cx="1357312" cy="419100"/>
          </a:xfrm>
          <a:prstGeom prst="rightArrow">
            <a:avLst>
              <a:gd name="adj1" fmla="val 44176"/>
              <a:gd name="adj2" fmla="val 33931"/>
            </a:avLst>
          </a:prstGeom>
          <a:solidFill>
            <a:srgbClr val="FFFF00"/>
          </a:solidFill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637" name="AutoShape 1037"/>
          <p:cNvSpPr>
            <a:spLocks noChangeArrowheads="1"/>
          </p:cNvSpPr>
          <p:nvPr/>
        </p:nvSpPr>
        <p:spPr bwMode="auto">
          <a:xfrm>
            <a:off x="3794131" y="1357313"/>
            <a:ext cx="1235075" cy="5365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CC66"/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th-TH" b="1" dirty="0">
                <a:solidFill>
                  <a:srgbClr val="CC33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นิติเวช</a:t>
            </a:r>
          </a:p>
        </p:txBody>
      </p:sp>
      <p:sp>
        <p:nvSpPr>
          <p:cNvPr id="26638" name="AutoShape 1038"/>
          <p:cNvSpPr>
            <a:spLocks noChangeArrowheads="1"/>
          </p:cNvSpPr>
          <p:nvPr/>
        </p:nvSpPr>
        <p:spPr bwMode="auto">
          <a:xfrm rot="5334036" flipV="1">
            <a:off x="4110035" y="2143126"/>
            <a:ext cx="708025" cy="419100"/>
          </a:xfrm>
          <a:prstGeom prst="rightArrow">
            <a:avLst>
              <a:gd name="adj1" fmla="val 42194"/>
              <a:gd name="adj2" fmla="val 61733"/>
            </a:avLst>
          </a:prstGeom>
          <a:solidFill>
            <a:srgbClr val="FFFF00"/>
          </a:solidFill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640" name="Rectangle 1040"/>
          <p:cNvSpPr>
            <a:spLocks noChangeArrowheads="1"/>
          </p:cNvSpPr>
          <p:nvPr/>
        </p:nvSpPr>
        <p:spPr bwMode="auto">
          <a:xfrm>
            <a:off x="1089025" y="298450"/>
            <a:ext cx="1252538" cy="5429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12700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th-TH" b="1">
                <a:solidFill>
                  <a:srgbClr val="CC99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กองทุน</a:t>
            </a:r>
          </a:p>
        </p:txBody>
      </p:sp>
      <p:sp>
        <p:nvSpPr>
          <p:cNvPr id="26641" name="Rectangle 1041"/>
          <p:cNvSpPr>
            <a:spLocks noChangeArrowheads="1"/>
          </p:cNvSpPr>
          <p:nvPr/>
        </p:nvSpPr>
        <p:spPr bwMode="auto">
          <a:xfrm>
            <a:off x="4321175" y="295275"/>
            <a:ext cx="1401763" cy="5429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th-TH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ยุติธรรม</a:t>
            </a:r>
          </a:p>
        </p:txBody>
      </p:sp>
      <p:sp>
        <p:nvSpPr>
          <p:cNvPr id="26642" name="Rectangle 1042"/>
          <p:cNvSpPr>
            <a:spLocks noChangeArrowheads="1"/>
          </p:cNvSpPr>
          <p:nvPr/>
        </p:nvSpPr>
        <p:spPr bwMode="auto">
          <a:xfrm>
            <a:off x="7067550" y="355600"/>
            <a:ext cx="1185863" cy="4445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rgbClr val="0000CC"/>
              </a:gs>
            </a:gsLst>
            <a:path path="shape">
              <a:fillToRect l="50000" t="50000" r="50000" b="50000"/>
            </a:path>
          </a:gradFill>
          <a:ln w="12700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anchor="ctr"/>
          <a:lstStyle/>
          <a:p>
            <a:pPr algn="ctr">
              <a:defRPr/>
            </a:pPr>
            <a:r>
              <a:rPr lang="th-TH" b="1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Microsoft Sans Serif" pitchFamily="34" charset="0"/>
                <a:cs typeface="Microsoft Sans Serif" pitchFamily="34" charset="0"/>
              </a:rPr>
              <a:t>สรพ.</a:t>
            </a:r>
            <a:endParaRPr lang="th-TH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643" name="AutoShape 1043"/>
          <p:cNvSpPr>
            <a:spLocks noChangeArrowheads="1"/>
          </p:cNvSpPr>
          <p:nvPr/>
        </p:nvSpPr>
        <p:spPr bwMode="auto">
          <a:xfrm rot="2842701" flipV="1">
            <a:off x="2065338" y="1439863"/>
            <a:ext cx="2393950" cy="419100"/>
          </a:xfrm>
          <a:prstGeom prst="rightArrow">
            <a:avLst>
              <a:gd name="adj1" fmla="val 44176"/>
              <a:gd name="adj2" fmla="val 59845"/>
            </a:avLst>
          </a:prstGeom>
          <a:solidFill>
            <a:srgbClr val="FF3300"/>
          </a:solidFill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644" name="AutoShape 1044"/>
          <p:cNvSpPr>
            <a:spLocks noChangeArrowheads="1"/>
          </p:cNvSpPr>
          <p:nvPr/>
        </p:nvSpPr>
        <p:spPr bwMode="auto">
          <a:xfrm rot="5454044" flipV="1">
            <a:off x="4280096" y="1594637"/>
            <a:ext cx="1744663" cy="419100"/>
          </a:xfrm>
          <a:prstGeom prst="rightArrow">
            <a:avLst>
              <a:gd name="adj1" fmla="val 44176"/>
              <a:gd name="adj2" fmla="val 43614"/>
            </a:avLst>
          </a:prstGeom>
          <a:solidFill>
            <a:srgbClr val="FF3300"/>
          </a:solidFill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6645" name="AutoShape 1045"/>
          <p:cNvSpPr>
            <a:spLocks noChangeArrowheads="1"/>
          </p:cNvSpPr>
          <p:nvPr/>
        </p:nvSpPr>
        <p:spPr bwMode="auto">
          <a:xfrm rot="7774849" flipV="1">
            <a:off x="4940300" y="1370013"/>
            <a:ext cx="2393950" cy="419100"/>
          </a:xfrm>
          <a:prstGeom prst="rightArrow">
            <a:avLst>
              <a:gd name="adj1" fmla="val 44176"/>
              <a:gd name="adj2" fmla="val 59845"/>
            </a:avLst>
          </a:prstGeom>
          <a:solidFill>
            <a:srgbClr val="FF3300"/>
          </a:solidFill>
          <a:ln w="12700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>
              <a:defRPr/>
            </a:pPr>
            <a:endParaRPr lang="th-TH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0484" grpId="0" animBg="1"/>
      <p:bldP spid="20485" grpId="0" animBg="1"/>
      <p:bldP spid="20486" grpId="0" animBg="1"/>
      <p:bldP spid="20487" grpId="0" animBg="1"/>
      <p:bldP spid="20488" grpId="0" animBg="1"/>
      <p:bldP spid="20489" grpId="0" animBg="1"/>
      <p:bldP spid="20490" grpId="0" animBg="1"/>
      <p:bldP spid="20491" grpId="0" animBg="1"/>
      <p:bldP spid="20492" grpId="0" animBg="1"/>
      <p:bldP spid="20493" grpId="0" animBg="1"/>
      <p:bldP spid="20494" grpId="0" animBg="1"/>
      <p:bldP spid="20495" grpId="0" animBg="1"/>
      <p:bldP spid="20496" grpId="0" animBg="1"/>
      <p:bldP spid="20497" grpId="0" animBg="1"/>
      <p:bldP spid="20498" grpId="0" animBg="1"/>
      <p:bldP spid="26632" grpId="0" animBg="1"/>
      <p:bldP spid="26633" grpId="0" animBg="1"/>
      <p:bldP spid="26634" grpId="0" animBg="1"/>
      <p:bldP spid="26635" grpId="0" animBg="1"/>
      <p:bldP spid="26637" grpId="0" animBg="1"/>
      <p:bldP spid="26638" grpId="0" animBg="1"/>
      <p:bldP spid="26640" grpId="0" animBg="1"/>
      <p:bldP spid="26641" grpId="0" animBg="1"/>
      <p:bldP spid="26642" grpId="0" animBg="1"/>
      <p:bldP spid="26643" grpId="0" animBg="1"/>
      <p:bldP spid="26644" grpId="0" animBg="1"/>
      <p:bldP spid="2664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Picture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9"/>
          <p:cNvSpPr txBox="1">
            <a:spLocks noChangeArrowheads="1"/>
          </p:cNvSpPr>
          <p:nvPr/>
        </p:nvSpPr>
        <p:spPr bwMode="auto">
          <a:xfrm>
            <a:off x="6643688" y="2000250"/>
            <a:ext cx="1214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2" name="Title 6"/>
          <p:cNvSpPr>
            <a:spLocks noGrp="1"/>
          </p:cNvSpPr>
          <p:nvPr>
            <p:ph type="title"/>
          </p:nvPr>
        </p:nvSpPr>
        <p:spPr>
          <a:xfrm>
            <a:off x="1428728" y="785794"/>
            <a:ext cx="6643734" cy="1000132"/>
          </a:xfrm>
          <a:solidFill>
            <a:srgbClr val="FFFF00"/>
          </a:solidFill>
          <a:ln>
            <a:solidFill>
              <a:srgbClr val="FF0000"/>
            </a:solidFill>
          </a:ln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h-TH" sz="2800" b="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ทำอย่างไร</a:t>
            </a:r>
            <a:r>
              <a:rPr lang="en-US" sz="2800" b="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… </a:t>
            </a:r>
            <a:r>
              <a:rPr lang="th-TH" sz="2800" b="0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จึงจะมีทางการบันทึกที่ดี </a:t>
            </a:r>
            <a:r>
              <a:rPr lang="en-US" sz="2800" b="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??</a:t>
            </a:r>
            <a:r>
              <a:rPr lang="th-TH" sz="2800" b="0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2800" b="0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</a:br>
            <a:r>
              <a:rPr lang="th-TH" sz="2800" b="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มาตรฐาน</a:t>
            </a:r>
            <a:r>
              <a:rPr lang="en-US" sz="2800" b="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… </a:t>
            </a:r>
            <a:r>
              <a:rPr lang="th-TH" sz="2800" b="0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ต้องตรวจประเมินคุณภาพ </a:t>
            </a:r>
            <a:r>
              <a:rPr lang="en-US" sz="2800" b="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??</a:t>
            </a:r>
            <a:endParaRPr lang="th-TH" sz="2800" b="0" dirty="0">
              <a:solidFill>
                <a:srgbClr val="7030A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3929063" y="3857625"/>
            <a:ext cx="863600" cy="863600"/>
          </a:xfrm>
          <a:prstGeom prst="star5">
            <a:avLst/>
          </a:prstGeom>
          <a:gradFill rotWithShape="1">
            <a:gsLst>
              <a:gs pos="0">
                <a:srgbClr val="99CC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3318" name="AutoShape 9"/>
          <p:cNvSpPr>
            <a:spLocks noChangeArrowheads="1"/>
          </p:cNvSpPr>
          <p:nvPr/>
        </p:nvSpPr>
        <p:spPr bwMode="auto">
          <a:xfrm>
            <a:off x="4429125" y="3786188"/>
            <a:ext cx="714375" cy="509587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7286625" y="4429125"/>
            <a:ext cx="285750" cy="363538"/>
          </a:xfrm>
          <a:prstGeom prst="star5">
            <a:avLst/>
          </a:prstGeom>
          <a:gradFill rotWithShape="1">
            <a:gsLst>
              <a:gs pos="0">
                <a:srgbClr val="99CC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3320" name="AutoShape 9"/>
          <p:cNvSpPr>
            <a:spLocks noChangeArrowheads="1"/>
          </p:cNvSpPr>
          <p:nvPr/>
        </p:nvSpPr>
        <p:spPr bwMode="auto">
          <a:xfrm>
            <a:off x="7296150" y="4081463"/>
            <a:ext cx="1223963" cy="1223962"/>
          </a:xfrm>
          <a:prstGeom prst="star4">
            <a:avLst>
              <a:gd name="adj" fmla="val 12500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>
              <a:latin typeface="Calibri" pitchFamily="34" charset="0"/>
              <a:cs typeface="Cordia New" pitchFamily="34" charset="-34"/>
            </a:endParaRPr>
          </a:p>
        </p:txBody>
      </p:sp>
      <p:graphicFrame>
        <p:nvGraphicFramePr>
          <p:cNvPr id="22" name="Content Placeholder 4"/>
          <p:cNvGraphicFramePr>
            <a:graphicFrameLocks/>
          </p:cNvGraphicFramePr>
          <p:nvPr/>
        </p:nvGraphicFramePr>
        <p:xfrm>
          <a:off x="357158" y="1928802"/>
          <a:ext cx="8572560" cy="45720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mlogo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2A8B48"/>
              </a:clrFrom>
              <a:clrTo>
                <a:srgbClr val="2A8B4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1000108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5847" name="WordArt 3079"/>
          <p:cNvSpPr>
            <a:spLocks noChangeArrowheads="1" noChangeShapeType="1" noTextEdit="1"/>
          </p:cNvSpPr>
          <p:nvPr/>
        </p:nvSpPr>
        <p:spPr bwMode="auto">
          <a:xfrm>
            <a:off x="473066" y="4035408"/>
            <a:ext cx="7953375" cy="1824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3600" b="1" kern="1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crosoft Sans Serif" pitchFamily="34" charset="0"/>
                <a:ea typeface="Arial Unicode MS"/>
                <a:cs typeface="Microsoft Sans Serif" pitchFamily="34" charset="0"/>
              </a:rPr>
              <a:t>แนวทาง</a:t>
            </a:r>
          </a:p>
          <a:p>
            <a:pPr algn="ctr"/>
            <a:r>
              <a:rPr lang="th-TH" sz="3600" b="1" kern="1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crosoft Sans Serif" pitchFamily="34" charset="0"/>
                <a:ea typeface="Arial Unicode MS"/>
                <a:cs typeface="Microsoft Sans Serif" pitchFamily="34" charset="0"/>
              </a:rPr>
              <a:t>ในการบันทึกเวชระเบียนผู้ป่วย</a:t>
            </a:r>
          </a:p>
          <a:p>
            <a:pPr algn="ctr"/>
            <a:r>
              <a:rPr lang="th-TH" sz="3600" b="1" kern="1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icrosoft Sans Serif" pitchFamily="34" charset="0"/>
                <a:ea typeface="Arial Unicode MS"/>
                <a:cs typeface="Microsoft Sans Serif" pitchFamily="34" charset="0"/>
              </a:rPr>
              <a:t>สำหรับแพทย์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q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3481388" y="976313"/>
            <a:ext cx="1981200" cy="1922462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7894" name="WordArt 2054"/>
          <p:cNvSpPr>
            <a:spLocks noChangeArrowheads="1" noChangeShapeType="1" noTextEdit="1"/>
          </p:cNvSpPr>
          <p:nvPr/>
        </p:nvSpPr>
        <p:spPr bwMode="auto">
          <a:xfrm>
            <a:off x="527050" y="3473450"/>
            <a:ext cx="8012113" cy="1103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h-TH" sz="3600" b="1" kern="10" dirty="0">
                <a:ln/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มาตรฐานการบันทึกเวชระเบียนผู้ป่วยใน</a:t>
            </a:r>
          </a:p>
          <a:p>
            <a:pPr algn="ctr"/>
            <a:r>
              <a:rPr lang="th-TH" sz="3600" b="1" kern="10" dirty="0">
                <a:ln/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สำหรับโรงพยาบาลที่ขอรับรองคุณภาพ </a:t>
            </a:r>
          </a:p>
        </p:txBody>
      </p:sp>
      <p:sp>
        <p:nvSpPr>
          <p:cNvPr id="37895" name="WordArt 2055"/>
          <p:cNvSpPr>
            <a:spLocks noChangeArrowheads="1" noChangeShapeType="1" noTextEdit="1"/>
          </p:cNvSpPr>
          <p:nvPr/>
        </p:nvSpPr>
        <p:spPr bwMode="auto">
          <a:xfrm>
            <a:off x="1574800" y="5048250"/>
            <a:ext cx="6038850" cy="48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3600" b="1" kern="10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icrosoft Sans Serif" pitchFamily="34" charset="0"/>
                <a:cs typeface="Microsoft Sans Serif" pitchFamily="34" charset="0"/>
              </a:rPr>
              <a:t>Hospital Accreditation</a:t>
            </a:r>
            <a:endParaRPr lang="th-TH" sz="3600" b="1" kern="10" cap="all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nimBg="1"/>
      <p:bldP spid="3789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1142984"/>
            <a:ext cx="7620000" cy="435771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4800" b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Overall Scoring</a:t>
            </a:r>
            <a:br>
              <a:rPr lang="en-US" sz="4800" b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r>
              <a:rPr lang="en-US" sz="4800" b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Enquiry Guide </a:t>
            </a:r>
            <a:br>
              <a:rPr lang="en-US" sz="4800" b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r>
              <a:rPr lang="en-US" sz="4800" b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II-5 </a:t>
            </a:r>
            <a:r>
              <a:rPr lang="th-TH" sz="4800" b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ระบบเวชระเบียน </a:t>
            </a:r>
            <a:r>
              <a:rPr lang="en-US" sz="4800" b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br>
              <a:rPr lang="en-US" sz="4800" b="1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endParaRPr lang="th-TH" sz="4800" b="1" smtClean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Picture 4" descr="q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3786182" y="4214818"/>
            <a:ext cx="1571636" cy="12144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4071934" y="214290"/>
            <a:ext cx="4572032" cy="6429419"/>
          </a:xfrm>
          <a:prstGeom prst="rect">
            <a:avLst/>
          </a:prstGeom>
          <a:ln/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1002730">
            <a:off x="155063" y="4986091"/>
            <a:ext cx="8811355" cy="463349"/>
          </a:xfrm>
          <a:prstGeom prst="rect">
            <a:avLst/>
          </a:prstGeom>
          <a:ln/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500042"/>
            <a:ext cx="4231017" cy="58570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357298"/>
            <a:ext cx="1071570" cy="1483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624" y="1509698"/>
            <a:ext cx="1071570" cy="1483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2024" y="1662098"/>
            <a:ext cx="1071570" cy="1483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4424" y="1814498"/>
            <a:ext cx="1071570" cy="1483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6824" y="1966898"/>
            <a:ext cx="1071570" cy="1483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24" y="2119298"/>
            <a:ext cx="1071570" cy="1483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1624" y="2271698"/>
            <a:ext cx="1071570" cy="1483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4024" y="2424098"/>
            <a:ext cx="1071570" cy="1483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6424" y="2576498"/>
            <a:ext cx="1071570" cy="1483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8824" y="2728898"/>
            <a:ext cx="1071570" cy="14833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728" y="2452686"/>
            <a:ext cx="1283264" cy="1776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128" y="2605086"/>
            <a:ext cx="1283264" cy="1776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28" y="2757486"/>
            <a:ext cx="1283264" cy="1776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3928" y="2909886"/>
            <a:ext cx="1283264" cy="1776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6328" y="3062286"/>
            <a:ext cx="1283264" cy="1776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3214686"/>
            <a:ext cx="1283264" cy="1776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1128" y="3367086"/>
            <a:ext cx="1283264" cy="1776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1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33528" y="3519486"/>
            <a:ext cx="1283264" cy="1776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85928" y="3671886"/>
            <a:ext cx="1283264" cy="1776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3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38328" y="3824286"/>
            <a:ext cx="1283264" cy="1776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4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9062" y="3248028"/>
            <a:ext cx="1195398" cy="1654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5" name="Picture 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62" y="3400428"/>
            <a:ext cx="1195398" cy="1654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6" name="Picture 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3862" y="3552828"/>
            <a:ext cx="1195398" cy="1654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7" name="Picture 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6262" y="3705228"/>
            <a:ext cx="1195398" cy="1654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8" name="Picture 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3857628"/>
            <a:ext cx="1195398" cy="1654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9" name="Picture 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81062" y="4010028"/>
            <a:ext cx="1195398" cy="1654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3462" y="4162428"/>
            <a:ext cx="1195398" cy="1654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1" name="Picture 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85862" y="4314828"/>
            <a:ext cx="1195398" cy="1654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2" name="Picture 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38262" y="4467228"/>
            <a:ext cx="1195398" cy="1654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3" name="Picture 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0662" y="4619628"/>
            <a:ext cx="1195398" cy="1654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3399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1" name="Picture 1" descr="D:\Data\Animation2\Person\8b6e658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8632" y="4810148"/>
            <a:ext cx="1333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2" name="Picture 2" descr="D:\Data\Animation2\Person\649ab98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310" y="4810148"/>
            <a:ext cx="1333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71472" y="1071546"/>
            <a:ext cx="8143932" cy="353943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buNone/>
            </a:pP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*</a:t>
            </a:r>
            <a:r>
              <a:rPr lang="th-TH" sz="32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ดีที่สุด ในผู้ป่วยทุกราย มิใช่ทำเพื่อรองรับการบันทึกข้อมูลลงในเวชระเบียนจึงต้องทำอย่างการตรวจสอบเท่านั้น แต่ทำเพื่อให้ได้บริการที่ดีที่สุดแก่ผู้รับบริการและต้องยินยอมให้มีการตรวจสอบตามกระบวนการต่างๆด้วยความเต็มใจ พร้อมรับการวิจารณ์และนำมาแก้ไขโดยไม่โกรธเคืองผู้ที่ทำการทบทวน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Tahoma" pitchFamily="34" charset="0"/>
                <a:cs typeface="Tahoma" pitchFamily="34" charset="0"/>
              </a:rPr>
              <a:t>*</a:t>
            </a:r>
            <a:endParaRPr lang="th-TH" sz="3200" dirty="0" smtClean="0">
              <a:solidFill>
                <a:schemeClr val="bg2">
                  <a:lumMod val="1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714620"/>
            <a:ext cx="8572560" cy="307183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sz="7200" b="0" cap="none" dirty="0" smtClean="0">
                <a:ln w="18415" cmpd="sng">
                  <a:solidFill>
                    <a:srgbClr val="FF66CC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การให้รหัสโรคและรหัสหัตถการที่ถูกต้อง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158" y="1214422"/>
            <a:ext cx="8501121" cy="1071570"/>
          </a:xfrm>
          <a:solidFill>
            <a:srgbClr val="FFCCFF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 algn="ctr"/>
            <a:r>
              <a:rPr lang="th-TH" sz="5400" dirty="0" smtClean="0">
                <a:ln w="18415" cmpd="sng">
                  <a:solidFill>
                    <a:srgbClr val="66FFFF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Calibri" pitchFamily="34" charset="0"/>
                <a:cs typeface="Tahoma" pitchFamily="34" charset="0"/>
              </a:rPr>
              <a:t>เคลมอย่างไรไม่ให้ถูกเรียกคืน</a:t>
            </a:r>
            <a:endParaRPr lang="en-US" sz="2400" dirty="0" smtClean="0">
              <a:ln w="18415" cmpd="sng">
                <a:solidFill>
                  <a:srgbClr val="66FFFF"/>
                </a:solidFill>
                <a:prstDash val="solid"/>
              </a:ln>
              <a:solidFill>
                <a:srgbClr val="0000C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500034" y="1857364"/>
            <a:ext cx="8215370" cy="471490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SzPct val="100000"/>
              <a:buFont typeface="Arial" charset="0"/>
              <a:buBlip>
                <a:blip r:embed="rId2"/>
              </a:buBlip>
              <a:tabLst/>
              <a:defRPr/>
            </a:pPr>
            <a:r>
              <a:rPr kumimoji="0" lang="th-TH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เพื่อสร้างความเป็นธรรมให้กับระบบการจ่ายชดเชยค่าบริการทางการแพทย์แก่หน่วยบริการ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3CC"/>
              </a:buClr>
              <a:buSzTx/>
              <a:buFont typeface="Arial" charset="0"/>
              <a:buBlip>
                <a:blip r:embed="rId2"/>
              </a:buBlip>
              <a:tabLst/>
              <a:defRPr/>
            </a:pPr>
            <a:r>
              <a:rPr kumimoji="0" lang="th-TH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เพื่อพัฒนาระบบการจ่ายเงินชดเชย</a:t>
            </a: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(DRGs </a:t>
            </a:r>
            <a:r>
              <a:rPr lang="en-US" sz="4000" baseline="0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; </a:t>
            </a: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DMIS ; …)</a:t>
            </a:r>
            <a:r>
              <a:rPr kumimoji="0" lang="th-TH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ของสำนักงานหลักประกันสุขภาพแห่งชาติให้สอดคล้องกับข้อเท็จจริง</a:t>
            </a:r>
            <a:endParaRPr kumimoji="0" lang="en-US" sz="400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H Niramit AS" pitchFamily="2" charset="-34"/>
              <a:cs typeface="TH Niramit AS" pitchFamily="2" charset="-34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33CC"/>
              </a:buClr>
              <a:buSzTx/>
              <a:buFont typeface="Arial" charset="0"/>
              <a:buBlip>
                <a:blip r:embed="rId2"/>
              </a:buBlip>
              <a:tabLst/>
              <a:defRPr/>
            </a:pPr>
            <a:r>
              <a:rPr kumimoji="0" lang="th-TH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เพื่อพัฒนาระบบการบันทึกข้อมูลที่ใช้ประกอบการขอเบิกเงินชดเชยค่าบริการ</a:t>
            </a: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 </a:t>
            </a:r>
            <a:r>
              <a:rPr kumimoji="0" lang="th-TH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H Niramit AS" pitchFamily="2" charset="-34"/>
                <a:cs typeface="TH Niramit AS" pitchFamily="2" charset="-34"/>
              </a:rPr>
              <a:t>ให้มีความถูกต้องครบถ้วน</a:t>
            </a:r>
          </a:p>
        </p:txBody>
      </p:sp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1500166" y="857232"/>
            <a:ext cx="6286544" cy="785818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normalizeH="0" baseline="0" noProof="0" dirty="0" smtClean="0">
                <a:solidFill>
                  <a:srgbClr val="0000CC"/>
                </a:solidFill>
                <a:uLnTx/>
                <a:uFillTx/>
                <a:latin typeface="TH Niramit AS" pitchFamily="2" charset="-34"/>
                <a:ea typeface="+mj-ea"/>
                <a:cs typeface="TH Niramit AS" pitchFamily="2" charset="-34"/>
              </a:rPr>
              <a:t>วัตถุประสงค์ในการตรวจสอบ</a:t>
            </a:r>
            <a:endParaRPr kumimoji="0" lang="th-TH" sz="4800" b="1" i="0" u="none" strike="noStrike" kern="1200" normalizeH="0" baseline="0" noProof="0" dirty="0">
              <a:solidFill>
                <a:srgbClr val="0000CC"/>
              </a:solidFill>
              <a:uLnTx/>
              <a:uFillTx/>
              <a:latin typeface="TH Niramit AS" pitchFamily="2" charset="-34"/>
              <a:ea typeface="+mj-ea"/>
              <a:cs typeface="TH Niramit AS" pitchFamily="2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85720" y="1000108"/>
            <a:ext cx="8501122" cy="923330"/>
          </a:xfrm>
          <a:prstGeom prst="rect">
            <a:avLst/>
          </a:prstGeom>
          <a:solidFill>
            <a:srgbClr val="FFCC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5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cs typeface="Tahoma" pitchFamily="34" charset="0"/>
              </a:rPr>
              <a:t>หลักการสรุปโรค</a:t>
            </a:r>
            <a:endParaRPr lang="en-US" sz="5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285750" y="1996284"/>
            <a:ext cx="8501063" cy="464742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สรุป</a:t>
            </a:r>
            <a:r>
              <a:rPr lang="th-TH" sz="3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ทุกปัญหาที่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มีผลต่อการรักษาและมีหลักฐาน</a:t>
            </a:r>
            <a:endParaRPr lang="en-US" sz="3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สรุปทุกปัญหาที่เป็นเหตุผลให้รับไว้อยู่โรงพยาบาล</a:t>
            </a:r>
            <a:endParaRPr lang="en-US" sz="3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สรุปชนิดสรุปให้ได้ปัญหาที่รวมได้รหัสที่</a:t>
            </a:r>
            <a:r>
              <a:rPr lang="th-TH" sz="3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น้อยที่สุด</a:t>
            </a:r>
            <a:endParaRPr lang="en-US" sz="3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สรุปให้ได้รหัสที่มีรายละเอียดมากที่สุด</a:t>
            </a:r>
            <a:endParaRPr lang="en-US" sz="3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ไม่สรุปปัญหาพื้นฐานที่ไม่</a:t>
            </a: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active 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หรือหายไปแล้วหรือไม่มีผลกระทบต่อการรักษาในครั้งนี้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011206"/>
            <a:ext cx="8543956" cy="846158"/>
          </a:xfrm>
          <a:solidFill>
            <a:srgbClr val="FFCCFF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th-TH" sz="4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cs typeface="Tahoma" pitchFamily="34" charset="0"/>
              </a:rPr>
              <a:t>ข้อควรระวังในการสรุปโรค</a:t>
            </a:r>
            <a:endParaRPr lang="en-US" sz="4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9786"/>
            <a:ext cx="8534400" cy="48768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3600" dirty="0" smtClean="0">
                <a:latin typeface="Tahoma" pitchFamily="34" charset="0"/>
                <a:cs typeface="Tahoma" pitchFamily="34" charset="0"/>
              </a:rPr>
              <a:t>Principal diagnosis (DRG) = Main condition (ICD)</a:t>
            </a:r>
          </a:p>
          <a:p>
            <a:r>
              <a:rPr lang="en-US" sz="3600" dirty="0" smtClean="0">
                <a:latin typeface="Tahoma" pitchFamily="34" charset="0"/>
                <a:cs typeface="Tahoma" pitchFamily="34" charset="0"/>
              </a:rPr>
              <a:t>Definition </a:t>
            </a:r>
            <a:r>
              <a:rPr lang="th-TH" sz="3600" dirty="0" smtClean="0">
                <a:latin typeface="Tahoma" pitchFamily="34" charset="0"/>
                <a:cs typeface="Tahoma" pitchFamily="34" charset="0"/>
              </a:rPr>
              <a:t>ของ 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principal diagnosis</a:t>
            </a:r>
          </a:p>
          <a:p>
            <a:pPr lvl="1"/>
            <a:r>
              <a:rPr lang="en-US" sz="3600" dirty="0" smtClean="0">
                <a:latin typeface="Tahoma" pitchFamily="34" charset="0"/>
                <a:cs typeface="Tahoma" pitchFamily="34" charset="0"/>
              </a:rPr>
              <a:t>Instruction manual (ICD-10 vol.2) part 4.4 morbidity rule</a:t>
            </a:r>
          </a:p>
          <a:p>
            <a:pPr lvl="1"/>
            <a:r>
              <a:rPr lang="en-US" sz="3600" dirty="0" smtClean="0">
                <a:latin typeface="Tahoma" pitchFamily="34" charset="0"/>
                <a:cs typeface="Tahoma" pitchFamily="34" charset="0"/>
              </a:rPr>
              <a:t>Standard coding guideline edition 3</a:t>
            </a:r>
            <a:r>
              <a:rPr lang="en-US" sz="3600" baseline="30000" dirty="0" smtClean="0">
                <a:latin typeface="Tahoma" pitchFamily="34" charset="0"/>
                <a:cs typeface="Tahoma" pitchFamily="34" charset="0"/>
              </a:rPr>
              <a:t>rd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: </a:t>
            </a:r>
            <a:r>
              <a:rPr lang="th-TH" sz="3600" dirty="0" smtClean="0">
                <a:latin typeface="Tahoma" pitchFamily="34" charset="0"/>
                <a:cs typeface="Tahoma" pitchFamily="34" charset="0"/>
              </a:rPr>
              <a:t>บท 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general guideline; </a:t>
            </a:r>
            <a:r>
              <a:rPr lang="th-TH" sz="3600" dirty="0" smtClean="0">
                <a:latin typeface="Tahoma" pitchFamily="34" charset="0"/>
                <a:cs typeface="Tahoma" pitchFamily="34" charset="0"/>
              </a:rPr>
              <a:t>หัวข้อ 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GN0001 </a:t>
            </a:r>
            <a:r>
              <a:rPr lang="th-TH" sz="3600" dirty="0" smtClean="0">
                <a:latin typeface="Tahoma" pitchFamily="34" charset="0"/>
                <a:cs typeface="Tahoma" pitchFamily="34" charset="0"/>
              </a:rPr>
              <a:t>หน้า 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4-5 </a:t>
            </a:r>
            <a:endParaRPr lang="en-US" sz="3600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ChangeArrowheads="1"/>
          </p:cNvSpPr>
          <p:nvPr/>
        </p:nvSpPr>
        <p:spPr bwMode="auto">
          <a:xfrm>
            <a:off x="571472" y="1108063"/>
            <a:ext cx="5410200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  <a:defRPr/>
            </a:pP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Arial Unicode MS" pitchFamily="34" charset="-128"/>
                <a:cs typeface="Arial Unicode MS" pitchFamily="34" charset="-128"/>
              </a:rPr>
              <a:t>Main condition</a:t>
            </a:r>
            <a:endParaRPr lang="en-US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26660" name="Rectangle 4"/>
          <p:cNvSpPr>
            <a:spLocks noChangeArrowheads="1"/>
          </p:cNvSpPr>
          <p:nvPr/>
        </p:nvSpPr>
        <p:spPr bwMode="auto">
          <a:xfrm>
            <a:off x="611188" y="1773238"/>
            <a:ext cx="8137525" cy="1601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441325" indent="-258763" defTabSz="762000">
              <a:lnSpc>
                <a:spcPct val="120000"/>
              </a:lnSpc>
              <a:buFontTx/>
              <a:buChar char="•"/>
              <a:defRPr/>
            </a:pPr>
            <a:r>
              <a:rPr lang="th-TH" sz="2800" dirty="0">
                <a:solidFill>
                  <a:srgbClr val="FFFF00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โรคที่ได้รับการวินิจฉัยแน่ชัดเมื่อสิ้นสุดการรักษาในครั้งนั้น และเป็นโรคที่เป็นเหตุสำคัญที่ทำให้ผู้ป่วยต้องมารับการรักษา</a:t>
            </a:r>
          </a:p>
        </p:txBody>
      </p:sp>
      <p:sp>
        <p:nvSpPr>
          <p:cNvPr id="326661" name="Rectangle 5"/>
          <p:cNvSpPr>
            <a:spLocks noChangeArrowheads="1"/>
          </p:cNvSpPr>
          <p:nvPr/>
        </p:nvSpPr>
        <p:spPr bwMode="auto">
          <a:xfrm>
            <a:off x="611188" y="3571423"/>
            <a:ext cx="8137525" cy="1643527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41325" indent="-258763" defTabSz="762000">
              <a:lnSpc>
                <a:spcPct val="120000"/>
              </a:lnSpc>
              <a:buFontTx/>
              <a:buChar char="•"/>
              <a:defRPr/>
            </a:pPr>
            <a:r>
              <a:rPr lang="th-TH" dirty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ถ้ามีมากกว่า 1 โรค 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ให้เลือกโรค</a:t>
            </a:r>
            <a:r>
              <a:rPr lang="th-TH" dirty="0" smtClean="0">
                <a:latin typeface="Tahoma" pitchFamily="34" charset="0"/>
                <a:cs typeface="Tahoma" pitchFamily="34" charset="0"/>
              </a:rPr>
              <a:t>ที่รุนแรงที่สุดหรือใช้ทรัพยากร</a:t>
            </a:r>
            <a:r>
              <a:rPr lang="th-TH" dirty="0" smtClean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ที่สิ้นเปลือง</a:t>
            </a:r>
            <a:r>
              <a:rPr lang="th-TH" dirty="0" smtClean="0">
                <a:latin typeface="Tahoma" pitchFamily="34" charset="0"/>
                <a:cs typeface="Tahoma" pitchFamily="34" charset="0"/>
              </a:rPr>
              <a:t>ในการรักษามากที่สุด</a:t>
            </a:r>
            <a:endParaRPr lang="th-TH" dirty="0">
              <a:solidFill>
                <a:schemeClr val="bg1"/>
              </a:solidFill>
              <a:latin typeface="Tahoma" pitchFamily="34" charset="0"/>
              <a:ea typeface="Arial Unicode MS" pitchFamily="34" charset="-128"/>
              <a:cs typeface="Tahoma" pitchFamily="34" charset="0"/>
            </a:endParaRPr>
          </a:p>
          <a:p>
            <a:pPr marL="441325" indent="-258763" defTabSz="762000">
              <a:lnSpc>
                <a:spcPct val="120000"/>
              </a:lnSpc>
              <a:defRPr/>
            </a:pPr>
            <a:r>
              <a:rPr lang="th-TH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Arial Unicode MS" pitchFamily="34" charset="-128"/>
                <a:cs typeface="Tahoma" pitchFamily="34" charset="0"/>
              </a:rPr>
              <a:t>  </a:t>
            </a:r>
          </a:p>
        </p:txBody>
      </p:sp>
      <p:sp>
        <p:nvSpPr>
          <p:cNvPr id="326662" name="Rectangle 6"/>
          <p:cNvSpPr>
            <a:spLocks noChangeArrowheads="1"/>
          </p:cNvSpPr>
          <p:nvPr/>
        </p:nvSpPr>
        <p:spPr bwMode="auto">
          <a:xfrm>
            <a:off x="611188" y="5429900"/>
            <a:ext cx="8137525" cy="1070934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441325" indent="-258763" defTabSz="762000">
              <a:lnSpc>
                <a:spcPct val="120000"/>
              </a:lnSpc>
              <a:buFontTx/>
              <a:buChar char="•"/>
              <a:defRPr/>
            </a:pPr>
            <a:r>
              <a:rPr lang="th-TH" dirty="0">
                <a:solidFill>
                  <a:srgbClr val="7030A0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ถ้าไม่สามารถวินิจฉัยได้ชัดเจน อาจใช้อาการหรืออาการแสดงที่ผิดปกติมาใช้เป็นโรคหลักแทน</a:t>
            </a:r>
          </a:p>
        </p:txBody>
      </p:sp>
      <p:graphicFrame>
        <p:nvGraphicFramePr>
          <p:cNvPr id="326663" name="Object 7"/>
          <p:cNvGraphicFramePr>
            <a:graphicFrameLocks noChangeAspect="1"/>
          </p:cNvGraphicFramePr>
          <p:nvPr/>
        </p:nvGraphicFramePr>
        <p:xfrm>
          <a:off x="7772400" y="381000"/>
          <a:ext cx="815975" cy="1143000"/>
        </p:xfrm>
        <a:graphic>
          <a:graphicData uri="http://schemas.openxmlformats.org/presentationml/2006/ole">
            <p:oleObj spid="_x0000_s1240066" r:id="rId3" imgW="2257740" imgH="3438095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ChangeArrowheads="1"/>
          </p:cNvSpPr>
          <p:nvPr/>
        </p:nvSpPr>
        <p:spPr bwMode="auto">
          <a:xfrm>
            <a:off x="755650" y="1243110"/>
            <a:ext cx="54102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Arial Unicode MS" pitchFamily="34" charset="-128"/>
                <a:cs typeface="Arial Unicode MS" pitchFamily="34" charset="-128"/>
              </a:rPr>
              <a:t>Main condition</a:t>
            </a:r>
            <a:endParaRPr lang="en-US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47139" name="Rectangle 3"/>
          <p:cNvSpPr>
            <a:spLocks noChangeArrowheads="1"/>
          </p:cNvSpPr>
          <p:nvPr/>
        </p:nvSpPr>
        <p:spPr bwMode="auto">
          <a:xfrm>
            <a:off x="611188" y="2177318"/>
            <a:ext cx="8137525" cy="751616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441325" indent="-258763" defTabSz="762000">
              <a:lnSpc>
                <a:spcPct val="120000"/>
              </a:lnSpc>
              <a:buFontTx/>
              <a:buChar char="•"/>
              <a:defRPr/>
            </a:pPr>
            <a:r>
              <a:rPr lang="th-TH" sz="4000" dirty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อาการบาดเจ็บที่อยู่ลึกที่สุด</a:t>
            </a:r>
          </a:p>
        </p:txBody>
      </p:sp>
      <p:sp>
        <p:nvSpPr>
          <p:cNvPr id="347140" name="Rectangle 4"/>
          <p:cNvSpPr>
            <a:spLocks noChangeArrowheads="1"/>
          </p:cNvSpPr>
          <p:nvPr/>
        </p:nvSpPr>
        <p:spPr bwMode="auto">
          <a:xfrm>
            <a:off x="611188" y="3214686"/>
            <a:ext cx="8137525" cy="751616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441325" indent="-258763" defTabSz="762000">
              <a:lnSpc>
                <a:spcPct val="120000"/>
              </a:lnSpc>
              <a:buFontTx/>
              <a:buChar char="•"/>
              <a:defRPr/>
            </a:pPr>
            <a:r>
              <a:rPr lang="th-TH" sz="4000" dirty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อวัยวะภายในที่อยู่ลึกสุดหรือล่างสุด</a:t>
            </a:r>
          </a:p>
        </p:txBody>
      </p:sp>
      <p:sp>
        <p:nvSpPr>
          <p:cNvPr id="347141" name="Rectangle 5"/>
          <p:cNvSpPr>
            <a:spLocks noChangeArrowheads="1"/>
          </p:cNvSpPr>
          <p:nvPr/>
        </p:nvSpPr>
        <p:spPr bwMode="auto">
          <a:xfrm>
            <a:off x="611188" y="5463466"/>
            <a:ext cx="8137525" cy="751616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441325" indent="-258763" defTabSz="762000">
              <a:lnSpc>
                <a:spcPct val="120000"/>
              </a:lnSpc>
              <a:buFontTx/>
              <a:buChar char="•"/>
              <a:defRPr/>
            </a:pPr>
            <a:r>
              <a:rPr lang="en-US" sz="4000" dirty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Acute </a:t>
            </a:r>
            <a:r>
              <a:rPr lang="th-TH" sz="4000" dirty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สำคัญกว่า </a:t>
            </a:r>
            <a:r>
              <a:rPr lang="en-US" sz="4000" dirty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chronic</a:t>
            </a:r>
            <a:endParaRPr lang="th-TH" sz="4000" dirty="0">
              <a:solidFill>
                <a:schemeClr val="bg1"/>
              </a:solidFill>
              <a:latin typeface="Tahoma" pitchFamily="34" charset="0"/>
              <a:ea typeface="Arial Unicode MS" pitchFamily="34" charset="-128"/>
              <a:cs typeface="Tahoma" pitchFamily="34" charset="0"/>
            </a:endParaRPr>
          </a:p>
        </p:txBody>
      </p:sp>
      <p:graphicFrame>
        <p:nvGraphicFramePr>
          <p:cNvPr id="347142" name="Object 6"/>
          <p:cNvGraphicFramePr>
            <a:graphicFrameLocks noChangeAspect="1"/>
          </p:cNvGraphicFramePr>
          <p:nvPr/>
        </p:nvGraphicFramePr>
        <p:xfrm>
          <a:off x="7072330" y="714364"/>
          <a:ext cx="815975" cy="1143000"/>
        </p:xfrm>
        <a:graphic>
          <a:graphicData uri="http://schemas.openxmlformats.org/presentationml/2006/ole">
            <p:oleObj spid="_x0000_s717826" r:id="rId3" imgW="2257740" imgH="3438095" progId="">
              <p:embed/>
            </p:oleObj>
          </a:graphicData>
        </a:graphic>
      </p:graphicFrame>
      <p:sp>
        <p:nvSpPr>
          <p:cNvPr id="347143" name="Rectangle 7"/>
          <p:cNvSpPr>
            <a:spLocks noChangeArrowheads="1"/>
          </p:cNvSpPr>
          <p:nvPr/>
        </p:nvSpPr>
        <p:spPr bwMode="auto">
          <a:xfrm>
            <a:off x="609600" y="4320458"/>
            <a:ext cx="8137525" cy="751616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41325" indent="-258763" defTabSz="762000">
              <a:lnSpc>
                <a:spcPct val="120000"/>
              </a:lnSpc>
              <a:buFontTx/>
              <a:buChar char="•"/>
              <a:defRPr/>
            </a:pPr>
            <a:r>
              <a:rPr lang="th-TH" sz="4000" dirty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เส้น</a:t>
            </a:r>
            <a:r>
              <a:rPr lang="th-TH" sz="4000" dirty="0" smtClean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เลือด</a:t>
            </a:r>
            <a:r>
              <a:rPr lang="en-US" sz="4000" dirty="0" smtClean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&gt;</a:t>
            </a:r>
            <a:r>
              <a:rPr lang="th-TH" sz="4000" dirty="0" smtClean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เส้นประสาท</a:t>
            </a:r>
            <a:r>
              <a:rPr lang="en-US" sz="4000" dirty="0" smtClean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&gt;</a:t>
            </a:r>
            <a:r>
              <a:rPr lang="th-TH" sz="4000" dirty="0" smtClean="0">
                <a:solidFill>
                  <a:schemeClr val="bg1"/>
                </a:solidFill>
                <a:latin typeface="Tahoma" pitchFamily="34" charset="0"/>
                <a:ea typeface="Arial Unicode MS" pitchFamily="34" charset="-128"/>
                <a:cs typeface="Tahoma" pitchFamily="34" charset="0"/>
              </a:rPr>
              <a:t>กล้ามเนื้อ</a:t>
            </a:r>
            <a:endParaRPr lang="th-TH" sz="4000" dirty="0">
              <a:solidFill>
                <a:schemeClr val="bg1"/>
              </a:solidFill>
              <a:latin typeface="Tahoma" pitchFamily="34" charset="0"/>
              <a:ea typeface="Arial Unicode MS" pitchFamily="34" charset="-128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238124" y="917563"/>
            <a:ext cx="8620156" cy="796925"/>
          </a:xfrm>
          <a:solidFill>
            <a:srgbClr val="FFCCFF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eaLnBrk="1" hangingPunct="1"/>
            <a:r>
              <a:rPr lang="th-TH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cs typeface="Tahoma" pitchFamily="34" charset="0"/>
              </a:rPr>
              <a:t>ข้อควรระวังในการสรุปโรค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285751" y="1785926"/>
            <a:ext cx="8643967" cy="4929222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eaLnBrk="1" hangingPunct="1"/>
            <a:r>
              <a:rPr lang="en-US" sz="3600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Comorbid</a:t>
            </a:r>
            <a:r>
              <a:rPr lang="en-US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&amp; </a:t>
            </a:r>
            <a:r>
              <a:rPr lang="en-US" sz="4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complication</a:t>
            </a:r>
            <a:r>
              <a:rPr lang="en-US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ใน </a:t>
            </a:r>
            <a:r>
              <a:rPr lang="en-US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DRG = </a:t>
            </a:r>
            <a:r>
              <a:rPr lang="th-TH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โรคที่มีร่วมแล้วทำให้ 75</a:t>
            </a:r>
            <a:r>
              <a:rPr lang="en-US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% </a:t>
            </a:r>
            <a:r>
              <a:rPr lang="th-TH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ของผู้ป่วยต้องใช้ทรัพยากรเพิ่มขึ้นเท่ากับนอนโรงพยาบาลเพิ่มขึ้นอีก 1 วัน</a:t>
            </a:r>
          </a:p>
          <a:p>
            <a:pPr eaLnBrk="1" hangingPunct="1"/>
            <a:r>
              <a:rPr lang="en-US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ICD-</a:t>
            </a:r>
            <a:r>
              <a:rPr lang="th-TH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10 กำหนดไว้ว่าโรคที่ไม่มีผลกระทบต่อการรักษาไม่ต้องลงรหัสไป ซึ่งมีความหมายตรงกับช่อง </a:t>
            </a:r>
            <a:r>
              <a:rPr lang="en-US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other condition (</a:t>
            </a:r>
            <a:r>
              <a:rPr lang="th-TH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ข้อมูลที่บันทึกในช่องนี้จะไม่นำไปคำนวณ </a:t>
            </a:r>
            <a:r>
              <a:rPr lang="en-US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DRG)</a:t>
            </a:r>
            <a:endParaRPr lang="th-TH" sz="36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Picture 2" descr="D:\DOC\My Pictures\Ect Picture\LogoNhsoO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6657" y="76200"/>
            <a:ext cx="1304943" cy="54645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71472" y="2071688"/>
            <a:ext cx="8286808" cy="3000375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3600" dirty="0" smtClean="0">
                <a:latin typeface="Tahoma" pitchFamily="34" charset="0"/>
                <a:cs typeface="Tahoma" pitchFamily="34" charset="0"/>
              </a:rPr>
              <a:t>โรคแทรก</a:t>
            </a:r>
          </a:p>
          <a:p>
            <a:r>
              <a:rPr lang="th-TH" sz="3600" dirty="0" smtClean="0">
                <a:latin typeface="Tahoma" pitchFamily="34" charset="0"/>
                <a:cs typeface="Tahoma" pitchFamily="34" charset="0"/>
              </a:rPr>
              <a:t>เป็นโรคหรือความผิดปกติที่พบหลัง 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admit</a:t>
            </a:r>
            <a:endParaRPr lang="th-TH" sz="3600" dirty="0" smtClean="0">
              <a:latin typeface="Tahoma" pitchFamily="34" charset="0"/>
              <a:cs typeface="Tahoma" pitchFamily="34" charset="0"/>
            </a:endParaRPr>
          </a:p>
          <a:p>
            <a:r>
              <a:rPr lang="th-TH" sz="3600" dirty="0" smtClean="0">
                <a:latin typeface="Tahoma" pitchFamily="34" charset="0"/>
                <a:cs typeface="Tahoma" pitchFamily="34" charset="0"/>
              </a:rPr>
              <a:t>ไม่ใช่ 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complication </a:t>
            </a:r>
            <a:r>
              <a:rPr lang="th-TH" sz="3600" dirty="0" smtClean="0">
                <a:latin typeface="Tahoma" pitchFamily="34" charset="0"/>
                <a:cs typeface="Tahoma" pitchFamily="34" charset="0"/>
              </a:rPr>
              <a:t>ของการรักษาเท่านั้น</a:t>
            </a:r>
          </a:p>
          <a:p>
            <a:r>
              <a:rPr lang="th-TH" sz="3600" dirty="0" smtClean="0">
                <a:latin typeface="Tahoma" pitchFamily="34" charset="0"/>
                <a:cs typeface="Tahoma" pitchFamily="34" charset="0"/>
              </a:rPr>
              <a:t>ทำให้ใช้ทรัพยากรในการรักษามากขึ้น</a:t>
            </a:r>
          </a:p>
          <a:p>
            <a:pPr>
              <a:buFontTx/>
              <a:buNone/>
            </a:pPr>
            <a:endParaRPr lang="th-TH" sz="3600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45827" name="WordArt 3"/>
          <p:cNvSpPr>
            <a:spLocks noChangeArrowheads="1" noChangeShapeType="1" noTextEdit="1"/>
          </p:cNvSpPr>
          <p:nvPr/>
        </p:nvSpPr>
        <p:spPr bwMode="auto">
          <a:xfrm>
            <a:off x="642910" y="1071546"/>
            <a:ext cx="8072494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kern="10" dirty="0">
                <a:ln w="1905">
                  <a:solidFill>
                    <a:sysClr val="windowText" lastClr="000000"/>
                  </a:solidFill>
                </a:ln>
                <a:solidFill>
                  <a:srgbClr val="FF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Impact"/>
                <a:cs typeface="+mn-cs"/>
              </a:rPr>
              <a:t>Complication</a:t>
            </a:r>
            <a:endParaRPr lang="th-TH" sz="3600" b="1" kern="10" dirty="0">
              <a:ln w="1905">
                <a:solidFill>
                  <a:sysClr val="windowText" lastClr="000000"/>
                </a:solidFill>
              </a:ln>
              <a:solidFill>
                <a:srgbClr val="FF33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Impact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14942" y="5214950"/>
            <a:ext cx="3429024" cy="1200329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rgbClr val="FFEBFF"/>
              </a:gs>
              <a:gs pos="100000">
                <a:srgbClr val="F8DEF4"/>
              </a:gs>
            </a:gsLst>
            <a:lin ang="5400000" scaled="0"/>
          </a:gra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Affected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management</a:t>
            </a:r>
          </a:p>
        </p:txBody>
      </p:sp>
      <p:sp>
        <p:nvSpPr>
          <p:cNvPr id="5" name="Up Arrow Callout 4"/>
          <p:cNvSpPr/>
          <p:nvPr/>
        </p:nvSpPr>
        <p:spPr>
          <a:xfrm>
            <a:off x="928662" y="5072074"/>
            <a:ext cx="3143272" cy="1428760"/>
          </a:xfrm>
          <a:prstGeom prst="upArrowCallou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Medical Record</a:t>
            </a:r>
            <a:endParaRPr lang="th-TH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851" name="WordArt 3"/>
          <p:cNvSpPr>
            <a:spLocks noChangeArrowheads="1" noChangeShapeType="1" noTextEdit="1"/>
          </p:cNvSpPr>
          <p:nvPr/>
        </p:nvSpPr>
        <p:spPr bwMode="auto">
          <a:xfrm>
            <a:off x="785786" y="1643050"/>
            <a:ext cx="7572428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kern="10" dirty="0">
                <a:ln w="1905">
                  <a:solidFill>
                    <a:sysClr val="windowText" lastClr="000000"/>
                  </a:solidFill>
                </a:ln>
                <a:solidFill>
                  <a:srgbClr val="FF33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Impact"/>
                <a:cs typeface="+mn-cs"/>
              </a:rPr>
              <a:t>Other Diagnosis</a:t>
            </a:r>
            <a:endParaRPr lang="th-TH" sz="3600" b="1" kern="10" dirty="0">
              <a:ln w="1905">
                <a:solidFill>
                  <a:sysClr val="windowText" lastClr="000000"/>
                </a:solidFill>
              </a:ln>
              <a:solidFill>
                <a:srgbClr val="FF33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Impact"/>
              <a:cs typeface="+mn-cs"/>
            </a:endParaRPr>
          </a:p>
        </p:txBody>
      </p:sp>
      <p:sp>
        <p:nvSpPr>
          <p:cNvPr id="99331" name="Rectangle 4"/>
          <p:cNvSpPr>
            <a:spLocks noChangeArrowheads="1"/>
          </p:cNvSpPr>
          <p:nvPr/>
        </p:nvSpPr>
        <p:spPr bwMode="auto">
          <a:xfrm>
            <a:off x="928688" y="2857496"/>
            <a:ext cx="7345362" cy="285751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Font typeface="Arial" charset="0"/>
              <a:buChar char="•"/>
            </a:pPr>
            <a:r>
              <a:rPr lang="th-TH" sz="4000" dirty="0">
                <a:latin typeface="Microsoft Sans Serif" pitchFamily="34" charset="0"/>
                <a:cs typeface="Microsoft Sans Serif" pitchFamily="34" charset="0"/>
              </a:rPr>
              <a:t>โรคที่ไม่ต้องใช้ทรัพยากรในการรักษาเพิ่มขึ้นระหว่างการรักษาตัวในโรงพยาบาลครั้งนี้</a:t>
            </a:r>
          </a:p>
          <a:p>
            <a:pPr>
              <a:buFont typeface="Arial" charset="0"/>
              <a:buChar char="•"/>
            </a:pPr>
            <a:r>
              <a:rPr lang="th-TH" sz="4000" dirty="0">
                <a:latin typeface="Microsoft Sans Serif" pitchFamily="34" charset="0"/>
                <a:cs typeface="Microsoft Sans Serif" pitchFamily="34" charset="0"/>
              </a:rPr>
              <a:t>ไม่นำมาคิด </a:t>
            </a:r>
            <a:r>
              <a:rPr lang="en-US" sz="4000" dirty="0">
                <a:latin typeface="Microsoft Sans Serif" pitchFamily="34" charset="0"/>
                <a:cs typeface="Microsoft Sans Serif" pitchFamily="34" charset="0"/>
              </a:rPr>
              <a:t>DRG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14282" y="785794"/>
            <a:ext cx="8786874" cy="769441"/>
          </a:xfrm>
          <a:prstGeom prst="rect">
            <a:avLst/>
          </a:prstGeom>
          <a:solidFill>
            <a:srgbClr val="FFCC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4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ahoma" pitchFamily="34" charset="0"/>
                <a:cs typeface="Tahoma" pitchFamily="34" charset="0"/>
              </a:rPr>
              <a:t>หลักการสรุปหัตถการ</a:t>
            </a:r>
            <a:endParaRPr lang="en-US" sz="4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42876" y="1643050"/>
            <a:ext cx="8929718" cy="513986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สรุปทุกหัตถการที่มีผลต่อการเบิกจ่าย</a:t>
            </a:r>
          </a:p>
          <a:p>
            <a:pPr lvl="1"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มีผล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ต่อ</a:t>
            </a: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DRG</a:t>
            </a:r>
          </a:p>
          <a:p>
            <a:pPr lvl="1"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sz="3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มีผล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ต่อการเบิกอุปกรณ์อวัยวะเทียม</a:t>
            </a:r>
          </a:p>
          <a:p>
            <a:pPr lvl="2"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คู่มือหลักประกันสุขภาพแห่งชาติ ภาคผนวก </a:t>
            </a: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 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หน้า </a:t>
            </a: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166 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เล่มเล็ก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)</a:t>
            </a:r>
          </a:p>
          <a:p>
            <a:pPr lvl="2"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คู่มือบริหารงบกองทุนหลักประกันสุขภาพแห่งชาติ เล่ม </a:t>
            </a: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1 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ภาคผนวก </a:t>
            </a: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 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หน้า </a:t>
            </a: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277 </a:t>
            </a:r>
            <a:r>
              <a:rPr lang="en-US" sz="3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th-TH" sz="24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เล่มใหญ่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)</a:t>
            </a:r>
            <a:endParaRPr lang="en-US" sz="3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สรุปชนิดสรุปให้ได้หัตถการที่รวมได้รหัสที่น้อยที่สุด</a:t>
            </a:r>
            <a:endParaRPr lang="en-US" sz="3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>
              <a:spcBef>
                <a:spcPts val="400"/>
              </a:spcBef>
              <a:spcAft>
                <a:spcPts val="400"/>
              </a:spcAft>
              <a:buFont typeface="Arial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3200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สรุปให้ได้รหัสหัตถการที่มีรายละเอียดมากที่สุด</a:t>
            </a:r>
            <a:endParaRPr lang="en-US" sz="3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0" y="1285860"/>
          <a:ext cx="8893175" cy="5030788"/>
        </p:xfrm>
        <a:graphic>
          <a:graphicData uri="http://schemas.openxmlformats.org/presentationml/2006/ole">
            <p:oleObj spid="_x0000_s718850" name="Bitmap Image" r:id="rId3" imgW="6935168" imgH="2971429" progId="PBrush">
              <p:embed/>
            </p:oleObj>
          </a:graphicData>
        </a:graphic>
      </p:graphicFrame>
      <p:sp>
        <p:nvSpPr>
          <p:cNvPr id="854019" name="Rectangle 3"/>
          <p:cNvSpPr>
            <a:spLocks noChangeArrowheads="1"/>
          </p:cNvSpPr>
          <p:nvPr/>
        </p:nvSpPr>
        <p:spPr bwMode="auto">
          <a:xfrm>
            <a:off x="2285984" y="4572008"/>
            <a:ext cx="6429375" cy="954088"/>
          </a:xfrm>
          <a:prstGeom prst="rect">
            <a:avLst/>
          </a:prstGeom>
          <a:gradFill rotWithShape="1">
            <a:gsLst>
              <a:gs pos="0">
                <a:srgbClr val="F8DEF4"/>
              </a:gs>
              <a:gs pos="100000">
                <a:schemeClr val="bg1"/>
              </a:gs>
            </a:gsLst>
            <a:lin ang="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b="1" dirty="0">
                <a:latin typeface="Microsoft Sans Serif" pitchFamily="34" charset="0"/>
                <a:cs typeface="Microsoft Sans Serif" pitchFamily="34" charset="0"/>
              </a:rPr>
              <a:t>โรคที่ไม่ต้องใช้ทรัพยากรในการรักษาเพิ่มขึ้น, </a:t>
            </a:r>
          </a:p>
          <a:p>
            <a:r>
              <a:rPr lang="th-TH" b="1" dirty="0">
                <a:latin typeface="Microsoft Sans Serif" pitchFamily="34" charset="0"/>
                <a:cs typeface="Microsoft Sans Serif" pitchFamily="34" charset="0"/>
              </a:rPr>
              <a:t>ไม่นำมาคำนวณ </a:t>
            </a:r>
            <a:r>
              <a:rPr lang="en-US" b="1" dirty="0">
                <a:latin typeface="Microsoft Sans Serif" pitchFamily="34" charset="0"/>
                <a:cs typeface="Microsoft Sans Serif" pitchFamily="34" charset="0"/>
              </a:rPr>
              <a:t>DRG</a:t>
            </a:r>
            <a:endParaRPr lang="th-TH" b="1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854020" name="Rectangle 4"/>
          <p:cNvSpPr>
            <a:spLocks noChangeArrowheads="1"/>
          </p:cNvSpPr>
          <p:nvPr/>
        </p:nvSpPr>
        <p:spPr bwMode="auto">
          <a:xfrm>
            <a:off x="2500298" y="5715016"/>
            <a:ext cx="6215106" cy="955675"/>
          </a:xfrm>
          <a:prstGeom prst="rect">
            <a:avLst/>
          </a:prstGeom>
          <a:gradFill rotWithShape="1">
            <a:gsLst>
              <a:gs pos="0">
                <a:srgbClr val="FFDBFF"/>
              </a:gs>
              <a:gs pos="100000">
                <a:srgbClr val="FFFFFF"/>
              </a:gs>
            </a:gsLst>
            <a:lin ang="0" scaled="1"/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th-TH" b="1" dirty="0">
                <a:latin typeface="Microsoft Sans Serif" pitchFamily="34" charset="0"/>
                <a:cs typeface="Microsoft Sans Serif" pitchFamily="34" charset="0"/>
              </a:rPr>
              <a:t>ผู้ป่วย </a:t>
            </a:r>
            <a:r>
              <a:rPr lang="en-US" b="1" dirty="0">
                <a:latin typeface="Microsoft Sans Serif" pitchFamily="34" charset="0"/>
                <a:cs typeface="Microsoft Sans Serif" pitchFamily="34" charset="0"/>
              </a:rPr>
              <a:t>trauma : Accident, FB, 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b="1" dirty="0">
                <a:latin typeface="Microsoft Sans Serif" pitchFamily="34" charset="0"/>
                <a:cs typeface="Microsoft Sans Serif" pitchFamily="34" charset="0"/>
              </a:rPr>
              <a:t>Suicidal, </a:t>
            </a:r>
            <a:r>
              <a:rPr lang="en-US" b="1" dirty="0" smtClean="0">
                <a:latin typeface="Microsoft Sans Serif" pitchFamily="34" charset="0"/>
                <a:cs typeface="Microsoft Sans Serif" pitchFamily="34" charset="0"/>
              </a:rPr>
              <a:t>Assault</a:t>
            </a:r>
            <a:endParaRPr lang="en-US" b="1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854021" name="Rectangle 5"/>
          <p:cNvSpPr>
            <a:spLocks noChangeArrowheads="1"/>
          </p:cNvSpPr>
          <p:nvPr/>
        </p:nvSpPr>
        <p:spPr bwMode="auto">
          <a:xfrm>
            <a:off x="2286000" y="3429000"/>
            <a:ext cx="6337300" cy="95567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b="1" dirty="0">
                <a:latin typeface="Microsoft Sans Serif" pitchFamily="34" charset="0"/>
                <a:cs typeface="Microsoft Sans Serif" pitchFamily="34" charset="0"/>
              </a:rPr>
              <a:t>เป็นโรคหรือความผิดปกติที่พบหลัง </a:t>
            </a:r>
            <a:r>
              <a:rPr lang="en-US" b="1" dirty="0">
                <a:latin typeface="Microsoft Sans Serif" pitchFamily="34" charset="0"/>
                <a:cs typeface="Microsoft Sans Serif" pitchFamily="34" charset="0"/>
              </a:rPr>
              <a:t>admit</a:t>
            </a:r>
            <a:endParaRPr lang="th-TH" b="1" dirty="0">
              <a:latin typeface="Microsoft Sans Serif" pitchFamily="34" charset="0"/>
              <a:cs typeface="Microsoft Sans Serif" pitchFamily="34" charset="0"/>
            </a:endParaRPr>
          </a:p>
          <a:p>
            <a:r>
              <a:rPr lang="th-TH" b="1" dirty="0">
                <a:latin typeface="Microsoft Sans Serif" pitchFamily="34" charset="0"/>
                <a:cs typeface="Microsoft Sans Serif" pitchFamily="34" charset="0"/>
              </a:rPr>
              <a:t>ไม่ใช่ </a:t>
            </a:r>
            <a:r>
              <a:rPr lang="en-US" b="1" dirty="0">
                <a:latin typeface="Microsoft Sans Serif" pitchFamily="34" charset="0"/>
                <a:cs typeface="Microsoft Sans Serif" pitchFamily="34" charset="0"/>
              </a:rPr>
              <a:t>complication </a:t>
            </a:r>
            <a:r>
              <a:rPr lang="th-TH" b="1" dirty="0">
                <a:latin typeface="Microsoft Sans Serif" pitchFamily="34" charset="0"/>
                <a:cs typeface="Microsoft Sans Serif" pitchFamily="34" charset="0"/>
              </a:rPr>
              <a:t>ของการรักษาเท่านั้น</a:t>
            </a:r>
          </a:p>
        </p:txBody>
      </p:sp>
      <p:sp>
        <p:nvSpPr>
          <p:cNvPr id="854022" name="Rectangle 6"/>
          <p:cNvSpPr>
            <a:spLocks noChangeArrowheads="1"/>
          </p:cNvSpPr>
          <p:nvPr/>
        </p:nvSpPr>
        <p:spPr bwMode="auto">
          <a:xfrm>
            <a:off x="2311411" y="2276475"/>
            <a:ext cx="6189679" cy="528638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h-TH" b="1" dirty="0">
                <a:latin typeface="Microsoft Sans Serif" pitchFamily="34" charset="0"/>
                <a:cs typeface="Microsoft Sans Serif" pitchFamily="34" charset="0"/>
              </a:rPr>
              <a:t>เป็นโรคหรือความผิดปกติที่พบตั้งแต่ </a:t>
            </a:r>
            <a:r>
              <a:rPr lang="en-US" b="1" dirty="0">
                <a:latin typeface="Microsoft Sans Serif" pitchFamily="34" charset="0"/>
                <a:cs typeface="Microsoft Sans Serif" pitchFamily="34" charset="0"/>
              </a:rPr>
              <a:t>admit</a:t>
            </a:r>
            <a:endParaRPr lang="th-TH" b="1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854023" name="Rectangle 7"/>
          <p:cNvSpPr>
            <a:spLocks noChangeArrowheads="1"/>
          </p:cNvSpPr>
          <p:nvPr/>
        </p:nvSpPr>
        <p:spPr bwMode="auto">
          <a:xfrm>
            <a:off x="2195513" y="1400165"/>
            <a:ext cx="6696075" cy="528637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b="1" dirty="0">
                <a:latin typeface="Microsoft Sans Serif" pitchFamily="34" charset="0"/>
                <a:cs typeface="Microsoft Sans Serif" pitchFamily="34" charset="0"/>
              </a:rPr>
              <a:t>มีเพียงโรคเดียว, ต้องเป็นโรคที่เป็นตั้งแต่ </a:t>
            </a:r>
            <a:r>
              <a:rPr lang="en-US" b="1" dirty="0">
                <a:latin typeface="Microsoft Sans Serif" pitchFamily="34" charset="0"/>
                <a:cs typeface="Microsoft Sans Serif" pitchFamily="34" charset="0"/>
              </a:rPr>
              <a:t>admit</a:t>
            </a:r>
            <a:endParaRPr lang="th-TH" b="1" dirty="0"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4019" grpId="0" animBg="1"/>
      <p:bldP spid="854020" grpId="0" animBg="1"/>
      <p:bldP spid="854021" grpId="0" animBg="1"/>
      <p:bldP spid="854022" grpId="0" animBg="1"/>
      <p:bldP spid="85402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3"/>
          <p:cNvSpPr>
            <a:spLocks noGrp="1"/>
          </p:cNvSpPr>
          <p:nvPr>
            <p:ph type="ctrTitle"/>
          </p:nvPr>
        </p:nvSpPr>
        <p:spPr>
          <a:xfrm>
            <a:off x="857224" y="1285860"/>
            <a:ext cx="7439100" cy="3429024"/>
          </a:xfrm>
          <a:solidFill>
            <a:srgbClr val="FFCCFF"/>
          </a:solidFill>
          <a:ln>
            <a:solidFill>
              <a:srgbClr val="00B0F0"/>
            </a:solidFill>
          </a:ln>
        </p:spPr>
        <p:txBody>
          <a:bodyPr>
            <a:normAutofit fontScale="90000"/>
          </a:bodyPr>
          <a:lstStyle/>
          <a:p>
            <a:pPr algn="ctr" eaLnBrk="1" hangingPunct="1"/>
            <a:r>
              <a:rPr lang="th-TH" sz="8000" b="1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ea typeface="ＭＳ Ｐゴシック" pitchFamily="-112" charset="-128"/>
                <a:cs typeface="Tahoma" pitchFamily="34" charset="0"/>
              </a:rPr>
              <a:t>ประเด็น</a:t>
            </a:r>
            <a:r>
              <a:rPr lang="en-US" sz="8000" b="1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ea typeface="ＭＳ Ｐゴシック" pitchFamily="-112" charset="-128"/>
                <a:cs typeface="Tahoma" pitchFamily="34" charset="0"/>
              </a:rPr>
              <a:t>/</a:t>
            </a:r>
            <a:r>
              <a:rPr lang="th-TH" sz="8000" b="1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ea typeface="ＭＳ Ｐゴシック" pitchFamily="-112" charset="-128"/>
                <a:cs typeface="Tahoma" pitchFamily="34" charset="0"/>
              </a:rPr>
              <a:t>ปัญหา</a:t>
            </a:r>
            <a:br>
              <a:rPr lang="th-TH" sz="8000" b="1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ea typeface="ＭＳ Ｐゴシック" pitchFamily="-112" charset="-128"/>
                <a:cs typeface="Tahoma" pitchFamily="34" charset="0"/>
              </a:rPr>
            </a:br>
            <a:r>
              <a:rPr lang="th-TH" sz="8000" b="1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ea typeface="ＭＳ Ｐゴシック" pitchFamily="-112" charset="-128"/>
                <a:cs typeface="Tahoma" pitchFamily="34" charset="0"/>
              </a:rPr>
              <a:t>ที่ตรวจพบบ่อยในการให้รหัสโรค</a:t>
            </a:r>
            <a:endParaRPr lang="en-US" sz="8000" b="1" dirty="0" smtClean="0">
              <a:ln w="17780" cmpd="sng">
                <a:solidFill>
                  <a:srgbClr val="FF66CC"/>
                </a:solidFill>
                <a:prstDash val="solid"/>
                <a:miter lim="800000"/>
              </a:ln>
              <a:solidFill>
                <a:srgbClr val="0000CC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ahoma" pitchFamily="34" charset="0"/>
              <a:ea typeface="ＭＳ Ｐゴシック" pitchFamily="-112" charset="-128"/>
              <a:cs typeface="Tahoma" pitchFamily="34" charset="0"/>
            </a:endParaRPr>
          </a:p>
        </p:txBody>
      </p:sp>
      <p:pic>
        <p:nvPicPr>
          <p:cNvPr id="4" name="Picture 10" descr="bz0292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4786322"/>
            <a:ext cx="3586159" cy="17145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142852"/>
            <a:ext cx="9144000" cy="7254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normalizeH="0" baseline="0" noProof="0" dirty="0" smtClean="0">
                <a:solidFill>
                  <a:srgbClr val="3333CC"/>
                </a:solidFill>
                <a:uLnTx/>
                <a:uFillTx/>
                <a:latin typeface="+mn-lt"/>
                <a:ea typeface="+mn-ea"/>
                <a:cs typeface="+mn-cs"/>
              </a:rPr>
              <a:t>เปรียบเทียบข้อผิดพลาดที่พบจากการตรวจสอบ</a:t>
            </a:r>
            <a:endParaRPr kumimoji="0" lang="th-TH" sz="4400" b="1" i="0" u="none" strike="noStrike" kern="1200" normalizeH="0" baseline="0" noProof="0" dirty="0">
              <a:solidFill>
                <a:srgbClr val="3333CC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/>
        </p:nvGraphicFramePr>
        <p:xfrm>
          <a:off x="142844" y="1071545"/>
          <a:ext cx="8858281" cy="5405798"/>
        </p:xfrm>
        <a:graphic>
          <a:graphicData uri="http://schemas.openxmlformats.org/drawingml/2006/table">
            <a:tbl>
              <a:tblPr/>
              <a:tblGrid>
                <a:gridCol w="1094051"/>
                <a:gridCol w="670546"/>
                <a:gridCol w="670546"/>
                <a:gridCol w="674959"/>
                <a:gridCol w="705840"/>
                <a:gridCol w="705840"/>
                <a:gridCol w="635254"/>
                <a:gridCol w="622021"/>
                <a:gridCol w="617609"/>
                <a:gridCol w="622021"/>
                <a:gridCol w="617609"/>
                <a:gridCol w="622021"/>
                <a:gridCol w="599964"/>
              </a:tblGrid>
              <a:tr h="365239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th-TH" sz="1400" b="1" i="0" u="none" strike="noStrike" dirty="0">
                          <a:solidFill>
                            <a:srgbClr val="FFFFFF"/>
                          </a:solidFill>
                          <a:latin typeface="Angsana New"/>
                        </a:rPr>
                        <a:t>ประเภทความผิดพลาด </a:t>
                      </a:r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2549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2550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2551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2552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2553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2554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2058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Random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Random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Random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Selected case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Selected &amp; Random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Selected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Angsana New"/>
                        </a:rPr>
                        <a:t>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6523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FFFFFF"/>
                          </a:solidFill>
                          <a:latin typeface="Angsana New"/>
                        </a:rPr>
                        <a:t>จำนวน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FFFFFF"/>
                          </a:solidFill>
                          <a:latin typeface="Angsana New"/>
                        </a:rPr>
                        <a:t>ร้อยละ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FFFFFF"/>
                          </a:solidFill>
                          <a:latin typeface="Angsana New"/>
                        </a:rPr>
                        <a:t>จำนวน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FFFFFF"/>
                          </a:solidFill>
                          <a:latin typeface="Angsana New"/>
                        </a:rPr>
                        <a:t>ร้อยละ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FFFFFF"/>
                          </a:solidFill>
                          <a:latin typeface="Angsana New"/>
                        </a:rPr>
                        <a:t>จำนวน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FFFFFF"/>
                          </a:solidFill>
                          <a:latin typeface="Angsana New"/>
                        </a:rPr>
                        <a:t>ร้อยละ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FFFFFF"/>
                          </a:solidFill>
                          <a:latin typeface="Angsana New"/>
                        </a:rPr>
                        <a:t>จำนวน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FFFFFF"/>
                          </a:solidFill>
                          <a:latin typeface="Angsana New"/>
                        </a:rPr>
                        <a:t>ร้อยละ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FFFFFF"/>
                          </a:solidFill>
                          <a:latin typeface="Angsana New"/>
                        </a:rPr>
                        <a:t>จำนวน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FFFFFF"/>
                          </a:solidFill>
                          <a:latin typeface="Angsana New"/>
                        </a:rPr>
                        <a:t>ร้อยละ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FFFFFF"/>
                          </a:solidFill>
                          <a:latin typeface="Angsana New"/>
                        </a:rPr>
                        <a:t>จำนวน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FFFFFF"/>
                          </a:solidFill>
                          <a:latin typeface="Angsana New"/>
                        </a:rPr>
                        <a:t>ร้อยละ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</a:tr>
              <a:tr h="365239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เป้าหมาย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1,434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100</a:t>
                      </a:r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59,897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100</a:t>
                      </a:r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65,289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100</a:t>
                      </a:r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34,830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100.7</a:t>
                      </a:r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43,621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100.7</a:t>
                      </a:r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FF0000"/>
                          </a:solidFill>
                          <a:latin typeface="Angsana New"/>
                        </a:rPr>
                        <a:t>54,687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FF0000"/>
                          </a:solidFill>
                          <a:latin typeface="Angsana New"/>
                        </a:rPr>
                        <a:t>101.4</a:t>
                      </a:r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650580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เวชระเบียนที่ตรวจสอบได้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1,434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59,897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65,289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35,073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43,901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latin typeface="Angsana New"/>
                        </a:rPr>
                        <a:t>55,695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0580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เวชระเบียนที่พบข้อผิดพลาด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620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43.24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39,414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65.8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40,227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61.6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30,582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87.2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chemeClr val="tx1"/>
                          </a:solidFill>
                          <a:latin typeface="Angsana New"/>
                        </a:rPr>
                        <a:t>39,693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90.41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FF0000"/>
                          </a:solidFill>
                          <a:latin typeface="Angsana New"/>
                        </a:rPr>
                        <a:t>51,274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latin typeface="Angsana New"/>
                        </a:rPr>
                        <a:t>92.06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365239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    สรุปผิด (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SA)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43.3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55.14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52.44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82.84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80.83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latin typeface="Angsana New"/>
                        </a:rPr>
                        <a:t>81.53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65239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    ให้รหัสผิด(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CA)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58.4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63.11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60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89.47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88.52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latin typeface="Angsana New"/>
                        </a:rPr>
                        <a:t>90.39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65239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    บันทึกผิด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 -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- 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4.11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6.31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8.14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latin typeface="Angsana New"/>
                        </a:rPr>
                        <a:t> </a:t>
                      </a:r>
                      <a:r>
                        <a:rPr lang="en-US" sz="2000" b="1" i="0" u="none" strike="noStrike" dirty="0" smtClean="0">
                          <a:solidFill>
                            <a:srgbClr val="FF0000"/>
                          </a:solidFill>
                          <a:latin typeface="Angsana New"/>
                        </a:rPr>
                        <a:t>10.56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5058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Adj.rw </a:t>
                      </a:r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เปลี่ยนแปลง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105.52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1,000.52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260.7497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-13,037.73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-18,583.26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 smtClean="0">
                          <a:solidFill>
                            <a:srgbClr val="FF0000"/>
                          </a:solidFill>
                          <a:latin typeface="Angsana New"/>
                        </a:rPr>
                        <a:t>-26,005.35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833199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ประมาณการเรียกคืน(8000/</a:t>
                      </a:r>
                      <a:r>
                        <a:rPr lang="en-US" sz="1800" b="1" i="0" u="none" strike="noStrike" dirty="0" err="1">
                          <a:solidFill>
                            <a:srgbClr val="000000"/>
                          </a:solidFill>
                          <a:latin typeface="Angsana New"/>
                        </a:rPr>
                        <a:t>adjrw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)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 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 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-2,085,997.60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104,301,844.00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148,666,071.20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 smtClean="0">
                          <a:solidFill>
                            <a:srgbClr val="FF0000"/>
                          </a:solidFill>
                          <a:latin typeface="Angsana New"/>
                        </a:rPr>
                        <a:t>208,042,800.00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7858148" y="6143644"/>
            <a:ext cx="1071570" cy="28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รอผลอุทธรณ์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0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71514" y="714357"/>
            <a:ext cx="76867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Electrolyte </a:t>
            </a:r>
            <a:r>
              <a:rPr lang="en-US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cs typeface="Tahoma" pitchFamily="34" charset="0"/>
              </a:rPr>
              <a:t>imbalances</a:t>
            </a:r>
            <a:endParaRPr lang="en-US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98515" y="2786058"/>
          <a:ext cx="7416823" cy="3184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5045"/>
                <a:gridCol w="1553627"/>
                <a:gridCol w="1368151"/>
              </a:tblGrid>
              <a:tr h="564818">
                <a:tc>
                  <a:txBody>
                    <a:bodyPr/>
                    <a:lstStyle/>
                    <a:p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เกณฑ์วินิจฉัย</a:t>
                      </a:r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564818">
                <a:tc>
                  <a:txBody>
                    <a:bodyPr/>
                    <a:lstStyle/>
                    <a:p>
                      <a:pPr algn="ctr"/>
                      <a:endParaRPr lang="th-TH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ผู้ใหญ่</a:t>
                      </a:r>
                      <a:endParaRPr lang="th-TH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เด็ก</a:t>
                      </a:r>
                      <a:endParaRPr lang="th-TH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758348">
                <a:tc>
                  <a:txBody>
                    <a:bodyPr/>
                    <a:lstStyle/>
                    <a:p>
                      <a:r>
                        <a:rPr lang="en-US" sz="2400" b="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Hyponatraemia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135</a:t>
                      </a:r>
                      <a:endParaRPr lang="th-TH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130</a:t>
                      </a:r>
                    </a:p>
                  </a:txBody>
                  <a:tcPr/>
                </a:tc>
              </a:tr>
              <a:tr h="564818">
                <a:tc>
                  <a:txBody>
                    <a:bodyPr/>
                    <a:lstStyle/>
                    <a:p>
                      <a:r>
                        <a:rPr lang="en-US" sz="2400" b="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Hypokalemia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731326">
                <a:tc>
                  <a:txBody>
                    <a:bodyPr/>
                    <a:lstStyle/>
                    <a:p>
                      <a:r>
                        <a:rPr lang="en-US" sz="2400" b="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Hyperkalemia</a:t>
                      </a:r>
                      <a:endParaRPr lang="th-TH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5.5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85495" y="1613118"/>
            <a:ext cx="4329447" cy="2246769"/>
          </a:xfrm>
          <a:prstGeom prst="rect">
            <a:avLst/>
          </a:prstGeom>
          <a:solidFill>
            <a:srgbClr val="FFC000"/>
          </a:solidFill>
          <a:ln>
            <a:solidFill>
              <a:srgbClr val="0000CC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61938" indent="-261938">
              <a:buFont typeface="Arial" pitchFamily="34" charset="0"/>
              <a:buChar char="•"/>
            </a:pPr>
            <a:r>
              <a:rPr lang="th-TH" sz="28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มีผล </a:t>
            </a:r>
            <a:r>
              <a:rPr lang="en-US" sz="28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Lab </a:t>
            </a:r>
            <a:r>
              <a:rPr lang="th-TH" sz="28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ตามเกณฑ์</a:t>
            </a:r>
          </a:p>
          <a:p>
            <a:pPr marL="261938" indent="-261938">
              <a:buFont typeface="Arial" pitchFamily="34" charset="0"/>
              <a:buChar char="•"/>
            </a:pPr>
            <a:r>
              <a:rPr lang="th-TH" sz="28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มีการรักษา</a:t>
            </a:r>
          </a:p>
          <a:p>
            <a:pPr marL="261938" indent="-261938">
              <a:buFont typeface="Arial" pitchFamily="34" charset="0"/>
              <a:buChar char="•"/>
            </a:pPr>
            <a:r>
              <a:rPr lang="th-TH" sz="28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ตรวจติดตามภายใน </a:t>
            </a:r>
            <a:r>
              <a:rPr lang="en-US" sz="28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 </a:t>
            </a:r>
            <a:r>
              <a:rPr lang="th-TH" sz="28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ชม</a:t>
            </a:r>
            <a:r>
              <a:rPr lang="en-US" sz="28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28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กรณีไม่มีการรักษา</a:t>
            </a:r>
            <a:r>
              <a:rPr lang="en-US" sz="28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th-TH" sz="28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261938" indent="-261938">
              <a:buFont typeface="Arial" pitchFamily="34" charset="0"/>
              <a:buChar char="•"/>
            </a:pPr>
            <a:r>
              <a:rPr lang="th-TH" sz="2800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บันทึกของแพทย์/พยาบาล</a:t>
            </a:r>
            <a:endParaRPr lang="th-TH" sz="2800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143512"/>
            <a:ext cx="1080120" cy="14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14282" y="71414"/>
            <a:ext cx="8643998" cy="227887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bIns="108000">
            <a:spAutoFit/>
          </a:bodyPr>
          <a:lstStyle/>
          <a:p>
            <a:pPr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.</a:t>
            </a:r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rgbClr val="CC0099"/>
                </a:solidFill>
                <a:latin typeface="Microsoft Sans Serif" pitchFamily="34" charset="0"/>
                <a:cs typeface="Microsoft Sans Serif" pitchFamily="34" charset="0"/>
              </a:rPr>
              <a:t>3 With ophthalmic complication</a:t>
            </a:r>
            <a:endParaRPr lang="en-US" sz="3200" b="1" dirty="0">
              <a:ln>
                <a:solidFill>
                  <a:sysClr val="windowText" lastClr="000000"/>
                </a:solidFill>
              </a:ln>
              <a:solidFill>
                <a:srgbClr val="CC0099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 marL="441325" lvl="1" indent="-3492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Diabetic </a:t>
            </a:r>
            <a:r>
              <a:rPr lang="en-US" b="1" dirty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cataract </a:t>
            </a:r>
            <a:r>
              <a:rPr lang="th-TH" dirty="0">
                <a:latin typeface="Microsoft Sans Serif" pitchFamily="34" charset="0"/>
                <a:cs typeface="Microsoft Sans Serif" pitchFamily="34" charset="0"/>
              </a:rPr>
              <a:t>ต้องมีบันทึกลักษณะความขุ่นของเลนส์</a:t>
            </a:r>
          </a:p>
          <a:p>
            <a:pPr marL="441325" lvl="1" indent="-3492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Diabetic </a:t>
            </a:r>
            <a:r>
              <a:rPr lang="en-US" b="1" dirty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retinopathy </a:t>
            </a:r>
            <a:r>
              <a:rPr lang="th-TH" dirty="0">
                <a:latin typeface="Microsoft Sans Serif" pitchFamily="34" charset="0"/>
                <a:cs typeface="Microsoft Sans Serif" pitchFamily="34" charset="0"/>
              </a:rPr>
              <a:t>ต้องมีบันทึกการตรวจจอประสาทตา</a:t>
            </a:r>
          </a:p>
          <a:p>
            <a:pPr marL="441325" lvl="1" indent="-349250" algn="ctr">
              <a:buFont typeface="Arial" pitchFamily="34" charset="0"/>
              <a:buChar char="•"/>
              <a:defRPr/>
            </a:pPr>
            <a:r>
              <a:rPr lang="en-US" sz="2400" i="1" u="sng" dirty="0" smtClean="0">
                <a:solidFill>
                  <a:srgbClr val="FF0000"/>
                </a:solidFill>
                <a:latin typeface="Microsoft Sans Serif" pitchFamily="34" charset="0"/>
                <a:cs typeface="Microsoft Sans Serif" pitchFamily="34" charset="0"/>
              </a:rPr>
              <a:t>DM </a:t>
            </a:r>
            <a:r>
              <a:rPr lang="en-US" sz="2400" i="1" u="sng" dirty="0">
                <a:solidFill>
                  <a:srgbClr val="FF0000"/>
                </a:solidFill>
                <a:latin typeface="Microsoft Sans Serif" pitchFamily="34" charset="0"/>
                <a:cs typeface="Microsoft Sans Serif" pitchFamily="34" charset="0"/>
              </a:rPr>
              <a:t>with cataract </a:t>
            </a:r>
            <a:r>
              <a:rPr lang="th-TH" sz="2400" i="1" u="sng" dirty="0" smtClean="0">
                <a:solidFill>
                  <a:srgbClr val="FF0000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th-TH" sz="3600" b="1" u="sng" dirty="0" smtClean="0">
                <a:solidFill>
                  <a:srgbClr val="FF0000"/>
                </a:solidFill>
                <a:latin typeface="Microsoft Sans Serif" pitchFamily="34" charset="0"/>
                <a:cs typeface="Microsoft Sans Serif" pitchFamily="34" charset="0"/>
                <a:sym typeface="Symbol"/>
              </a:rPr>
              <a:t></a:t>
            </a:r>
            <a:r>
              <a:rPr lang="th-TH" sz="3600" b="1" u="sng" dirty="0" smtClean="0">
                <a:solidFill>
                  <a:srgbClr val="FF0000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en-US" sz="2400" i="1" u="sng" dirty="0" smtClean="0">
                <a:solidFill>
                  <a:srgbClr val="FF0000"/>
                </a:solidFill>
                <a:latin typeface="Microsoft Sans Serif" pitchFamily="34" charset="0"/>
                <a:cs typeface="Microsoft Sans Serif" pitchFamily="34" charset="0"/>
              </a:rPr>
              <a:t>DM </a:t>
            </a:r>
            <a:r>
              <a:rPr lang="en-US" sz="2400" i="1" u="sng" dirty="0">
                <a:solidFill>
                  <a:srgbClr val="FF0000"/>
                </a:solidFill>
                <a:latin typeface="Microsoft Sans Serif" pitchFamily="34" charset="0"/>
                <a:cs typeface="Microsoft Sans Serif" pitchFamily="34" charset="0"/>
              </a:rPr>
              <a:t>with ophthalmic complication</a:t>
            </a:r>
            <a:endParaRPr lang="th-TH" sz="2400" i="1" u="sng" dirty="0">
              <a:solidFill>
                <a:srgbClr val="FF0000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4282" y="2465856"/>
            <a:ext cx="8643998" cy="267765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2400" dirty="0" smtClean="0">
                <a:latin typeface="Microsoft Sans Serif" pitchFamily="34" charset="0"/>
                <a:cs typeface="Microsoft Sans Serif" pitchFamily="34" charset="0"/>
              </a:rPr>
              <a:t>ลักษณะสำคัญของ </a:t>
            </a:r>
            <a:r>
              <a:rPr lang="en-US" sz="2400" dirty="0" smtClean="0">
                <a:latin typeface="Microsoft Sans Serif" pitchFamily="34" charset="0"/>
                <a:cs typeface="Microsoft Sans Serif" pitchFamily="34" charset="0"/>
              </a:rPr>
              <a:t>diabetic cataract </a:t>
            </a:r>
            <a:r>
              <a:rPr lang="th-TH" sz="2400" dirty="0" smtClean="0">
                <a:latin typeface="Microsoft Sans Serif" pitchFamily="34" charset="0"/>
                <a:cs typeface="Microsoft Sans Serif" pitchFamily="34" charset="0"/>
              </a:rPr>
              <a:t>คือ</a:t>
            </a:r>
          </a:p>
          <a:p>
            <a:r>
              <a:rPr lang="th-TH" sz="2400" dirty="0" smtClean="0">
                <a:latin typeface="Microsoft Sans Serif" pitchFamily="34" charset="0"/>
                <a:cs typeface="Microsoft Sans Serif" pitchFamily="34" charset="0"/>
              </a:rPr>
              <a:t>1. เป็น </a:t>
            </a:r>
            <a:r>
              <a:rPr lang="en-US" sz="2400" b="1" dirty="0" smtClean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bilateral</a:t>
            </a:r>
            <a:r>
              <a:rPr lang="en-US" sz="2400" dirty="0" smtClean="0">
                <a:latin typeface="Microsoft Sans Serif" pitchFamily="34" charset="0"/>
                <a:cs typeface="Microsoft Sans Serif" pitchFamily="34" charset="0"/>
              </a:rPr>
              <a:t> white punctuate or snowflake anterior and posterior </a:t>
            </a:r>
            <a:r>
              <a:rPr lang="en-US" sz="2400" dirty="0" err="1" smtClean="0">
                <a:latin typeface="Microsoft Sans Serif" pitchFamily="34" charset="0"/>
                <a:cs typeface="Microsoft Sans Serif" pitchFamily="34" charset="0"/>
              </a:rPr>
              <a:t>subcapsular</a:t>
            </a:r>
            <a:r>
              <a:rPr lang="en-US" sz="2400" dirty="0" smtClean="0">
                <a:latin typeface="Microsoft Sans Serif" pitchFamily="34" charset="0"/>
                <a:cs typeface="Microsoft Sans Serif" pitchFamily="34" charset="0"/>
              </a:rPr>
              <a:t> opacity</a:t>
            </a:r>
          </a:p>
          <a:p>
            <a:r>
              <a:rPr lang="th-TH" sz="2400" dirty="0" smtClean="0">
                <a:latin typeface="Microsoft Sans Serif" pitchFamily="34" charset="0"/>
                <a:cs typeface="Microsoft Sans Serif" pitchFamily="34" charset="0"/>
              </a:rPr>
              <a:t>2. อาจพบว่าเป็น </a:t>
            </a:r>
            <a:r>
              <a:rPr lang="en-US" sz="2400" dirty="0" smtClean="0">
                <a:latin typeface="Microsoft Sans Serif" pitchFamily="34" charset="0"/>
                <a:cs typeface="Microsoft Sans Serif" pitchFamily="34" charset="0"/>
              </a:rPr>
              <a:t>abrupt onset in </a:t>
            </a:r>
            <a:r>
              <a:rPr lang="en-US" sz="2400" dirty="0" smtClean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uncontrolled young diabetic patient </a:t>
            </a:r>
            <a:r>
              <a:rPr lang="th-TH" sz="2400" dirty="0" smtClean="0">
                <a:latin typeface="Microsoft Sans Serif" pitchFamily="34" charset="0"/>
                <a:cs typeface="Microsoft Sans Serif" pitchFamily="34" charset="0"/>
              </a:rPr>
              <a:t>หรือผู้ป่วยที่ควบคุมระดับน้ำตาลในเลือดได้ไม่ดี และลักษณะ </a:t>
            </a:r>
            <a:r>
              <a:rPr lang="en-US" sz="2400" dirty="0" smtClean="0">
                <a:latin typeface="Microsoft Sans Serif" pitchFamily="34" charset="0"/>
                <a:cs typeface="Microsoft Sans Serif" pitchFamily="34" charset="0"/>
              </a:rPr>
              <a:t>opacity </a:t>
            </a:r>
            <a:r>
              <a:rPr lang="th-TH" sz="2400" dirty="0" smtClean="0">
                <a:latin typeface="Microsoft Sans Serif" pitchFamily="34" charset="0"/>
                <a:cs typeface="Microsoft Sans Serif" pitchFamily="34" charset="0"/>
              </a:rPr>
              <a:t>อาจลดลงถ้าควบคุมระดับน้ำตาลในเลือดได้</a:t>
            </a:r>
          </a:p>
          <a:p>
            <a:r>
              <a:rPr lang="th-TH" sz="2400" dirty="0" smtClean="0">
                <a:latin typeface="Microsoft Sans Serif" pitchFamily="34" charset="0"/>
                <a:cs typeface="Microsoft Sans Serif" pitchFamily="34" charset="0"/>
              </a:rPr>
              <a:t>3. มักพบ </a:t>
            </a:r>
            <a:r>
              <a:rPr lang="en-US" sz="2400" dirty="0" smtClean="0">
                <a:latin typeface="Microsoft Sans Serif" pitchFamily="34" charset="0"/>
                <a:cs typeface="Microsoft Sans Serif" pitchFamily="34" charset="0"/>
              </a:rPr>
              <a:t>diabetic cataract </a:t>
            </a:r>
            <a:r>
              <a:rPr lang="th-TH" sz="2400" dirty="0" smtClean="0">
                <a:latin typeface="Microsoft Sans Serif" pitchFamily="34" charset="0"/>
                <a:cs typeface="Microsoft Sans Serif" pitchFamily="34" charset="0"/>
              </a:rPr>
              <a:t>ในผู้ป่วยเบาหวาน </a:t>
            </a:r>
            <a:r>
              <a:rPr lang="en-US" sz="2400" b="1" dirty="0" smtClean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type I </a:t>
            </a:r>
            <a:endParaRPr lang="th-TH" sz="2400" b="1" dirty="0" smtClean="0">
              <a:solidFill>
                <a:srgbClr val="0000CC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282" y="5357826"/>
            <a:ext cx="8643998" cy="1200329"/>
          </a:xfrm>
          <a:prstGeom prst="rect">
            <a:avLst/>
          </a:prstGeom>
          <a:solidFill>
            <a:srgbClr val="FFECD9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2400" dirty="0" smtClean="0">
                <a:latin typeface="Microsoft Sans Serif" pitchFamily="34" charset="0"/>
                <a:cs typeface="Microsoft Sans Serif" pitchFamily="34" charset="0"/>
              </a:rPr>
              <a:t>ผู้ป่วยเบาหวานมักจะเป็น </a:t>
            </a:r>
            <a:r>
              <a:rPr lang="en-US" sz="2400" dirty="0" smtClean="0">
                <a:latin typeface="Microsoft Sans Serif" pitchFamily="34" charset="0"/>
                <a:cs typeface="Microsoft Sans Serif" pitchFamily="34" charset="0"/>
              </a:rPr>
              <a:t>senile cataract </a:t>
            </a:r>
            <a:r>
              <a:rPr lang="th-TH" sz="2400" dirty="0" smtClean="0">
                <a:latin typeface="Microsoft Sans Serif" pitchFamily="34" charset="0"/>
                <a:cs typeface="Microsoft Sans Serif" pitchFamily="34" charset="0"/>
              </a:rPr>
              <a:t>เร็วกว่าคนปกติ พบว่าเป็นชนิด </a:t>
            </a:r>
            <a:r>
              <a:rPr lang="en-US" sz="2400" dirty="0" smtClean="0">
                <a:latin typeface="Microsoft Sans Serif" pitchFamily="34" charset="0"/>
                <a:cs typeface="Microsoft Sans Serif" pitchFamily="34" charset="0"/>
              </a:rPr>
              <a:t>nuclear sclerosis (NS) with posterior </a:t>
            </a:r>
            <a:r>
              <a:rPr lang="en-US" sz="2400" dirty="0" err="1" smtClean="0">
                <a:latin typeface="Microsoft Sans Serif" pitchFamily="34" charset="0"/>
                <a:cs typeface="Microsoft Sans Serif" pitchFamily="34" charset="0"/>
              </a:rPr>
              <a:t>subcapsular</a:t>
            </a:r>
            <a:r>
              <a:rPr lang="en-US" sz="2400" dirty="0" smtClean="0">
                <a:latin typeface="Microsoft Sans Serif" pitchFamily="34" charset="0"/>
                <a:cs typeface="Microsoft Sans Serif" pitchFamily="34" charset="0"/>
              </a:rPr>
              <a:t> opacity (PSC) </a:t>
            </a:r>
            <a:r>
              <a:rPr lang="th-TH" sz="2400" dirty="0" smtClean="0">
                <a:latin typeface="Microsoft Sans Serif" pitchFamily="34" charset="0"/>
                <a:cs typeface="Microsoft Sans Serif" pitchFamily="34" charset="0"/>
              </a:rPr>
              <a:t>ซึ่งไม่ใช่ลักษณะของ </a:t>
            </a:r>
            <a:r>
              <a:rPr lang="en-US" sz="2400" dirty="0" smtClean="0">
                <a:latin typeface="Microsoft Sans Serif" pitchFamily="34" charset="0"/>
                <a:cs typeface="Microsoft Sans Serif" pitchFamily="34" charset="0"/>
              </a:rPr>
              <a:t>diabetic cataract</a:t>
            </a:r>
            <a:endParaRPr lang="th-TH" sz="2400" dirty="0"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12212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45754" y="4000504"/>
            <a:ext cx="3898246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285852" y="642918"/>
            <a:ext cx="7358114" cy="1500198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677221" y="5643578"/>
            <a:ext cx="2823209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>
                <a:latin typeface="Microsoft Sans Serif" pitchFamily="34" charset="0"/>
                <a:cs typeface="Microsoft Sans Serif" pitchFamily="34" charset="0"/>
              </a:rPr>
              <a:t>K65.-  Peritonitis</a:t>
            </a:r>
            <a:endParaRPr lang="th-TH" dirty="0">
              <a:latin typeface="Microsoft Sans Serif" pitchFamily="34" charset="0"/>
              <a:cs typeface="Microsoft Sans Serif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48659" y="5572140"/>
            <a:ext cx="2571768" cy="7858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20097" y="5500702"/>
            <a:ext cx="2571768" cy="7143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1643050"/>
            <a:ext cx="9144000" cy="4929222"/>
          </a:xfrm>
          <a:prstGeom prst="rect">
            <a:avLst/>
          </a:prstGeom>
          <a:solidFill>
            <a:srgbClr val="E7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-71470" y="1714488"/>
            <a:ext cx="9292929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Dengue Hemorrhagic fever with shock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7224" y="142852"/>
            <a:ext cx="3491661" cy="584775"/>
          </a:xfrm>
          <a:prstGeom prst="rect">
            <a:avLst/>
          </a:prstGeom>
          <a:solidFill>
            <a:srgbClr val="FFFFCC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A90</a:t>
            </a:r>
            <a:r>
              <a:rPr lang="en-US" sz="3200" dirty="0" smtClean="0">
                <a:latin typeface="Microsoft Sans Serif" pitchFamily="34" charset="0"/>
                <a:cs typeface="Microsoft Sans Serif" pitchFamily="34" charset="0"/>
              </a:rPr>
              <a:t> Dengue fever</a:t>
            </a:r>
            <a:endParaRPr lang="th-TH" sz="3200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5786" y="928670"/>
            <a:ext cx="6072230" cy="584775"/>
          </a:xfrm>
          <a:prstGeom prst="rect">
            <a:avLst/>
          </a:prstGeom>
          <a:solidFill>
            <a:srgbClr val="FFFFCC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A91</a:t>
            </a:r>
            <a:r>
              <a:rPr lang="en-US" sz="3200" dirty="0" smtClean="0">
                <a:latin typeface="Microsoft Sans Serif" pitchFamily="34" charset="0"/>
                <a:cs typeface="Microsoft Sans Serif" pitchFamily="34" charset="0"/>
              </a:rPr>
              <a:t> Dengue </a:t>
            </a:r>
            <a:r>
              <a:rPr lang="en-US" sz="3200" dirty="0" err="1" smtClean="0">
                <a:latin typeface="Microsoft Sans Serif" pitchFamily="34" charset="0"/>
                <a:cs typeface="Microsoft Sans Serif" pitchFamily="34" charset="0"/>
              </a:rPr>
              <a:t>haemorrhagic</a:t>
            </a:r>
            <a:r>
              <a:rPr lang="en-US" sz="3200" dirty="0" smtClean="0">
                <a:latin typeface="Microsoft Sans Serif" pitchFamily="34" charset="0"/>
                <a:cs typeface="Microsoft Sans Serif" pitchFamily="34" charset="0"/>
              </a:rPr>
              <a:t> fever</a:t>
            </a:r>
            <a:endParaRPr lang="th-TH" sz="3200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71538" y="2643182"/>
            <a:ext cx="7572428" cy="58477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A91</a:t>
            </a:r>
            <a:r>
              <a:rPr lang="en-US" sz="3200" dirty="0" smtClean="0">
                <a:latin typeface="Microsoft Sans Serif" pitchFamily="34" charset="0"/>
                <a:cs typeface="Microsoft Sans Serif" pitchFamily="34" charset="0"/>
              </a:rPr>
              <a:t> Dengue hemorrhagic fever</a:t>
            </a:r>
            <a:endParaRPr lang="th-TH" sz="3200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00364" y="3359538"/>
            <a:ext cx="5643602" cy="1384995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  <a:tileRect/>
          </a:gra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R57.1</a:t>
            </a:r>
            <a:r>
              <a:rPr lang="en-US" dirty="0" smtClean="0">
                <a:latin typeface="Microsoft Sans Serif" pitchFamily="34" charset="0"/>
                <a:cs typeface="Microsoft Sans Serif" pitchFamily="34" charset="0"/>
              </a:rPr>
              <a:t>  </a:t>
            </a:r>
            <a:r>
              <a:rPr lang="en-US" dirty="0" err="1" smtClean="0">
                <a:latin typeface="Microsoft Sans Serif" pitchFamily="34" charset="0"/>
                <a:cs typeface="Microsoft Sans Serif" pitchFamily="34" charset="0"/>
              </a:rPr>
              <a:t>Hypovolemic</a:t>
            </a:r>
            <a:r>
              <a:rPr lang="en-US" dirty="0" smtClean="0">
                <a:latin typeface="Microsoft Sans Serif" pitchFamily="34" charset="0"/>
                <a:cs typeface="Microsoft Sans Serif" pitchFamily="34" charset="0"/>
              </a:rPr>
              <a:t> shock</a:t>
            </a:r>
          </a:p>
          <a:p>
            <a:r>
              <a:rPr lang="en-US" b="1" dirty="0" smtClean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R57.8</a:t>
            </a:r>
            <a:r>
              <a:rPr lang="en-US" dirty="0" smtClean="0">
                <a:latin typeface="Microsoft Sans Serif" pitchFamily="34" charset="0"/>
                <a:cs typeface="Microsoft Sans Serif" pitchFamily="34" charset="0"/>
              </a:rPr>
              <a:t>  Other shock</a:t>
            </a:r>
          </a:p>
          <a:p>
            <a:r>
              <a:rPr lang="en-US" b="1" dirty="0" smtClean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R57.9</a:t>
            </a:r>
            <a:r>
              <a:rPr lang="en-US" dirty="0" smtClean="0">
                <a:latin typeface="Microsoft Sans Serif" pitchFamily="34" charset="0"/>
                <a:cs typeface="Microsoft Sans Serif" pitchFamily="34" charset="0"/>
              </a:rPr>
              <a:t>  Shock, unspecified</a:t>
            </a:r>
            <a:endParaRPr lang="th-TH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0" name="Cross 9"/>
          <p:cNvSpPr/>
          <p:nvPr/>
        </p:nvSpPr>
        <p:spPr>
          <a:xfrm>
            <a:off x="1357290" y="3571876"/>
            <a:ext cx="1071570" cy="1000132"/>
          </a:xfrm>
          <a:prstGeom prst="plus">
            <a:avLst/>
          </a:prstGeom>
          <a:solidFill>
            <a:srgbClr val="FF0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Rectangle 10"/>
          <p:cNvSpPr/>
          <p:nvPr/>
        </p:nvSpPr>
        <p:spPr>
          <a:xfrm>
            <a:off x="714348" y="5357826"/>
            <a:ext cx="8286808" cy="58477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Microsoft Sans Serif" pitchFamily="34" charset="0"/>
                <a:cs typeface="Microsoft Sans Serif" pitchFamily="34" charset="0"/>
              </a:rPr>
              <a:t>A91.0</a:t>
            </a:r>
            <a:r>
              <a:rPr lang="en-US" sz="3200" dirty="0" smtClean="0">
                <a:latin typeface="Microsoft Sans Serif" pitchFamily="34" charset="0"/>
                <a:cs typeface="Microsoft Sans Serif" pitchFamily="34" charset="0"/>
              </a:rPr>
              <a:t> Dengue hemorrhagic fever with shock</a:t>
            </a:r>
            <a:endParaRPr lang="th-TH" sz="3200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71538" y="6000768"/>
            <a:ext cx="85725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  <a:solidFill>
                  <a:srgbClr val="FF259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TM</a:t>
            </a:r>
            <a:endParaRPr lang="en-US" sz="3600" b="1" cap="none" spc="0" dirty="0">
              <a:ln w="1905"/>
              <a:solidFill>
                <a:srgbClr val="FF259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29057" name="Picture 1" descr="D:\Data\Animation2\Number\X mas\x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00306"/>
            <a:ext cx="447675" cy="952500"/>
          </a:xfrm>
          <a:prstGeom prst="rect">
            <a:avLst/>
          </a:prstGeom>
          <a:noFill/>
        </p:spPr>
      </p:pic>
      <p:pic>
        <p:nvPicPr>
          <p:cNvPr id="429058" name="Picture 2" descr="D:\Data\Animation2\Number\X mas\x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214950"/>
            <a:ext cx="609600" cy="952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" grpId="0"/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571612"/>
            <a:ext cx="8153400" cy="3785652"/>
          </a:xfrm>
          <a:prstGeom prst="rect">
            <a:avLst/>
          </a:prstGeom>
          <a:solidFill>
            <a:srgbClr val="FFCCFF"/>
          </a:solidFill>
          <a:ln>
            <a:solidFill>
              <a:srgbClr val="00B0F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8000" b="1" dirty="0" smtClean="0">
                <a:ln w="17780" cmpd="sng">
                  <a:solidFill>
                    <a:srgbClr val="FF66CC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รหัสหัตถการ          ที่พบข้อผิดพลาดบ่อยต้องระวัง</a:t>
            </a:r>
            <a:endParaRPr lang="en-US" sz="8000" b="1" dirty="0">
              <a:ln w="17780" cmpd="sng">
                <a:solidFill>
                  <a:srgbClr val="FF66CC"/>
                </a:solidFill>
                <a:prstDash val="solid"/>
                <a:miter lim="800000"/>
              </a:ln>
              <a:solidFill>
                <a:srgbClr val="0000CC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2500306"/>
            <a:ext cx="1524000" cy="609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>
              <a:solidFill>
                <a:schemeClr val="bg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5720" y="500042"/>
            <a:ext cx="8429684" cy="954107"/>
          </a:xfrm>
          <a:prstGeom prst="rect">
            <a:avLst/>
          </a:prstGeom>
          <a:solidFill>
            <a:srgbClr val="FFE1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03.39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Other diagnostic procedures on spinal cord and spinal canal structures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7158" y="5429264"/>
            <a:ext cx="8215370" cy="892552"/>
          </a:xfrm>
          <a:prstGeom prst="rect">
            <a:avLst/>
          </a:prstGeom>
          <a:solidFill>
            <a:srgbClr val="E6FFCD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03.31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Spinal tap</a:t>
            </a:r>
          </a:p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Lumbar puncture for removal of dye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4" name="Picture 2" descr="G:\0211\15170.jpg"/>
          <p:cNvPicPr>
            <a:picLocks noChangeAspect="1" noChangeArrowheads="1"/>
          </p:cNvPicPr>
          <p:nvPr/>
        </p:nvPicPr>
        <p:blipFill>
          <a:blip r:embed="rId2"/>
          <a:srcRect t="10547" b="6835"/>
          <a:stretch>
            <a:fillRect/>
          </a:stretch>
        </p:blipFill>
        <p:spPr bwMode="auto">
          <a:xfrm>
            <a:off x="2428860" y="1785926"/>
            <a:ext cx="5080000" cy="335758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500042"/>
            <a:ext cx="5500726" cy="954107"/>
          </a:xfrm>
          <a:prstGeom prst="rect">
            <a:avLst/>
          </a:prstGeom>
          <a:solidFill>
            <a:srgbClr val="E6FFCD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57.94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Insertion of indwelling urinary catheter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71802" y="4143380"/>
            <a:ext cx="5857916" cy="1631216"/>
          </a:xfrm>
          <a:prstGeom prst="rect">
            <a:avLst/>
          </a:prstGeom>
          <a:solidFill>
            <a:srgbClr val="FFE1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59.8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Ureteral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catheterization</a:t>
            </a:r>
          </a:p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Drainage of kidney by catheter</a:t>
            </a:r>
          </a:p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Insertion of </a:t>
            </a:r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ureteral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stent</a:t>
            </a:r>
          </a:p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</a:t>
            </a:r>
            <a:r>
              <a:rPr lang="en-US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Ureterovesical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orifice dilation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G:\0211\Foley-Catheters.jpg"/>
          <p:cNvPicPr>
            <a:picLocks noChangeAspect="1" noChangeArrowheads="1"/>
          </p:cNvPicPr>
          <p:nvPr/>
        </p:nvPicPr>
        <p:blipFill>
          <a:blip r:embed="rId2"/>
          <a:srcRect t="5624" r="21249" b="8125"/>
          <a:stretch>
            <a:fillRect/>
          </a:stretch>
        </p:blipFill>
        <p:spPr bwMode="auto">
          <a:xfrm>
            <a:off x="6286512" y="0"/>
            <a:ext cx="2571736" cy="2816663"/>
          </a:xfrm>
          <a:prstGeom prst="rect">
            <a:avLst/>
          </a:prstGeom>
          <a:noFill/>
        </p:spPr>
      </p:pic>
      <p:pic>
        <p:nvPicPr>
          <p:cNvPr id="2051" name="Picture 3" descr="G:\0211\8943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2857496"/>
            <a:ext cx="2858921" cy="400050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7" name="Picture 7" descr="The Insulin pump is used to automatically deliver basal insulin continuously, and bolus insulin at meal times by pressing the buttons. Before meals, a blood glucose value is entered into the pump to calculate the correction bolus to bring the blood glucose level back to the target value.">
            <a:hlinkClick r:id="rId2" tooltip="The Insulin pump is used to automatically deliver basal insulin continuously, and bolus insulin at meal times by pressing the buttons. Before meals, a blood glucose value is entered into the pump to calculate the correction bolus to bring the blood glucose level back to the target value.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2928934"/>
            <a:ext cx="25114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733" name="Picture 13" descr="PatientTherapyManag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928934"/>
            <a:ext cx="2571750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714480" y="5357826"/>
            <a:ext cx="4354077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Infusion Pump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357313" y="5786435"/>
            <a:ext cx="5357812" cy="71437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214282" y="285728"/>
            <a:ext cx="8572560" cy="954107"/>
          </a:xfrm>
          <a:prstGeom prst="rect">
            <a:avLst/>
          </a:prstGeom>
          <a:solidFill>
            <a:srgbClr val="FFE1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86.06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Insertion of totally implantable infusion pump</a:t>
            </a:r>
          </a:p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Code also any associated catheterization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4282" y="1428736"/>
            <a:ext cx="8572560" cy="1384995"/>
          </a:xfrm>
          <a:prstGeom prst="rect">
            <a:avLst/>
          </a:prstGeom>
          <a:solidFill>
            <a:srgbClr val="FFFFCC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86.07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Insertion of totally implantable vascular access device [VAD]</a:t>
            </a:r>
          </a:p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Totally implanted port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4282" y="6143644"/>
            <a:ext cx="8572560" cy="523220"/>
          </a:xfrm>
          <a:prstGeom prst="rect">
            <a:avLst/>
          </a:prstGeom>
          <a:solidFill>
            <a:srgbClr val="E6FFCD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99.18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Injection or infusion of electrolytes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G:\0211\infusion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3143248"/>
            <a:ext cx="2940929" cy="200026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ular Callout 17"/>
          <p:cNvSpPr/>
          <p:nvPr/>
        </p:nvSpPr>
        <p:spPr>
          <a:xfrm>
            <a:off x="4500562" y="214290"/>
            <a:ext cx="4357718" cy="1428760"/>
          </a:xfrm>
          <a:prstGeom prst="wedgeRoundRectCallout">
            <a:avLst>
              <a:gd name="adj1" fmla="val -127374"/>
              <a:gd name="adj2" fmla="val 73023"/>
              <a:gd name="adj3" fmla="val 16667"/>
            </a:avLst>
          </a:prstGeom>
          <a:ln>
            <a:solidFill>
              <a:srgbClr val="FFC000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400" b="1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การวาง </a:t>
            </a:r>
            <a:r>
              <a:rPr lang="en-US" sz="4400" b="1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port </a:t>
            </a:r>
            <a:r>
              <a:rPr lang="th-TH" sz="4400" b="1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เพื่อให้ </a:t>
            </a:r>
            <a:r>
              <a:rPr lang="en-US" sz="4400" b="1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chemotherapy</a:t>
            </a:r>
            <a:endParaRPr lang="en-US" sz="4400" b="1" dirty="0">
              <a:solidFill>
                <a:srgbClr val="FFFF00"/>
              </a:solidFill>
              <a:latin typeface="TH Niramit AS" pitchFamily="2" charset="-34"/>
              <a:cs typeface="TH Niramit AS" pitchFamily="2" charset="-34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4282" y="4357694"/>
            <a:ext cx="8643998" cy="2062103"/>
          </a:xfrm>
          <a:prstGeom prst="rect">
            <a:avLst/>
          </a:prstGeom>
          <a:ln>
            <a:solidFill>
              <a:srgbClr val="66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200" dirty="0" smtClean="0"/>
              <a:t>38.7 Interruption of the vena cava</a:t>
            </a:r>
          </a:p>
          <a:p>
            <a:r>
              <a:rPr lang="en-US" sz="3200" dirty="0" smtClean="0"/>
              <a:t>Insertion of implant or sieve in vena cava</a:t>
            </a:r>
          </a:p>
          <a:p>
            <a:r>
              <a:rPr lang="en-US" sz="3200" dirty="0" smtClean="0"/>
              <a:t>Ligation of vena cava (inferior) (superior)</a:t>
            </a:r>
          </a:p>
          <a:p>
            <a:r>
              <a:rPr lang="en-US" sz="3200" dirty="0" err="1" smtClean="0"/>
              <a:t>Plication</a:t>
            </a:r>
            <a:r>
              <a:rPr lang="en-US" sz="3200" dirty="0" smtClean="0"/>
              <a:t> of vena cava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14282" y="1901129"/>
            <a:ext cx="8715436" cy="1754326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600" dirty="0" smtClean="0"/>
              <a:t>86.07 Insertion of totally implantable vascular access device [VAD]</a:t>
            </a:r>
          </a:p>
          <a:p>
            <a:r>
              <a:rPr lang="en-US" sz="3600" dirty="0" smtClean="0"/>
              <a:t>Totally implanted port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214282" y="4357694"/>
            <a:ext cx="8572560" cy="200026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214282" y="4429132"/>
            <a:ext cx="8572560" cy="200026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0" y="1011206"/>
            <a:ext cx="8229600" cy="989034"/>
          </a:xfrm>
          <a:prstGeom prst="rect">
            <a:avLst/>
          </a:prstGeom>
          <a:solidFill>
            <a:srgbClr val="FFCCFF"/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0" i="0" u="none" strike="noStrike" kern="1200" cap="none" spc="0" normalizeH="0" baseline="0" noProof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ahoma" pitchFamily="34" charset="0"/>
                <a:ea typeface="+mj-ea"/>
                <a:cs typeface="Tahoma" pitchFamily="34" charset="0"/>
              </a:rPr>
              <a:t>รหัสหัตถการที่น่าจะผิดพลาด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icrosoft Sans Serif" pitchFamily="34" charset="0"/>
              <a:ea typeface="+mj-ea"/>
              <a:cs typeface="Microsoft Sans Serif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FFF99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00034" y="3500438"/>
            <a:ext cx="8215370" cy="785818"/>
          </a:xfrm>
          <a:prstGeom prst="rect">
            <a:avLst/>
          </a:prstGeom>
          <a:solidFill>
            <a:srgbClr val="66FFFF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571472" y="2357430"/>
            <a:ext cx="8143932" cy="8572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None/>
            </a:pPr>
            <a:r>
              <a:rPr lang="en-US" sz="5400" b="1" dirty="0" smtClean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5400" b="1" dirty="0" err="1" smtClean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PDx</a:t>
            </a:r>
            <a:r>
              <a:rPr lang="en-US" sz="5400" b="1" dirty="0" smtClean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=</a:t>
            </a:r>
            <a:r>
              <a:rPr lang="th-TH" sz="5400" b="1" dirty="0" smtClean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5400" b="1" dirty="0" smtClean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O800</a:t>
            </a:r>
            <a:r>
              <a:rPr lang="th-TH" sz="5400" b="1" dirty="0" smtClean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  หัตถการเป็น   </a:t>
            </a:r>
            <a:r>
              <a:rPr lang="en-US" sz="5400" b="1" dirty="0" smtClean="0">
                <a:solidFill>
                  <a:srgbClr val="CCFF33"/>
                </a:solidFill>
                <a:latin typeface="TH SarabunPSK" pitchFamily="34" charset="-34"/>
                <a:cs typeface="TH SarabunPSK" pitchFamily="34" charset="-34"/>
              </a:rPr>
              <a:t>7171</a:t>
            </a:r>
            <a:endParaRPr lang="th-TH" sz="5400" b="1" dirty="0" smtClean="0">
              <a:solidFill>
                <a:srgbClr val="CCFF33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71472" y="3500438"/>
            <a:ext cx="8215370" cy="78581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500034" y="3500438"/>
            <a:ext cx="8286808" cy="78581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572008"/>
            <a:ext cx="814393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0" y="846142"/>
            <a:ext cx="9144000" cy="7254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normalizeH="0" baseline="0" noProof="0" dirty="0" smtClean="0">
                <a:solidFill>
                  <a:srgbClr val="3333CC"/>
                </a:solidFill>
                <a:uLnTx/>
                <a:uFillTx/>
                <a:latin typeface="TH SarabunPSK" pitchFamily="34" charset="-34"/>
                <a:cs typeface="TH SarabunPSK" pitchFamily="34" charset="-34"/>
              </a:rPr>
              <a:t>เปรียบเทียบข้อผิดพลาดที่พบจากการตรวจสอบ</a:t>
            </a:r>
            <a:endParaRPr kumimoji="0" lang="th-TH" sz="4400" b="1" i="0" u="none" strike="noStrike" kern="1200" normalizeH="0" baseline="0" noProof="0" dirty="0">
              <a:solidFill>
                <a:srgbClr val="3333CC"/>
              </a:solidFill>
              <a:uLnTx/>
              <a:uFillTx/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/>
        </p:nvGraphicFramePr>
        <p:xfrm>
          <a:off x="1" y="1571612"/>
          <a:ext cx="9143998" cy="5298361"/>
        </p:xfrm>
        <a:graphic>
          <a:graphicData uri="http://schemas.openxmlformats.org/drawingml/2006/table">
            <a:tbl>
              <a:tblPr/>
              <a:tblGrid>
                <a:gridCol w="1779465"/>
                <a:gridCol w="42048"/>
                <a:gridCol w="42048"/>
                <a:gridCol w="65232"/>
                <a:gridCol w="71438"/>
                <a:gridCol w="1285884"/>
                <a:gridCol w="714380"/>
                <a:gridCol w="1357322"/>
                <a:gridCol w="500066"/>
                <a:gridCol w="1214446"/>
                <a:gridCol w="500066"/>
                <a:gridCol w="952287"/>
                <a:gridCol w="619316"/>
              </a:tblGrid>
              <a:tr h="503779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>
                          <a:solidFill>
                            <a:srgbClr val="FFFFFF"/>
                          </a:solidFill>
                          <a:latin typeface="Angsana New"/>
                        </a:rPr>
                        <a:t>ประเภทความผิดพลาด </a:t>
                      </a:r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4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4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2551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2552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2553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2554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0573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Random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Selected case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Selected &amp; Random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Selected 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Angsana New"/>
                        </a:rPr>
                        <a:t>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5234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th-TH" sz="1600" b="1" i="0" u="none" strike="noStrike" dirty="0">
                        <a:solidFill>
                          <a:srgbClr val="FFFFFF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th-TH" sz="1600" b="1" i="0" u="none" strike="noStrike" dirty="0">
                        <a:solidFill>
                          <a:srgbClr val="FFFFFF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th-TH" sz="1600" b="1" i="0" u="none" strike="noStrike" dirty="0">
                        <a:solidFill>
                          <a:srgbClr val="FFFFFF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Angsana New"/>
                        </a:rPr>
                        <a:t>จำนวน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Angsana New"/>
                        </a:rPr>
                        <a:t>ร้อยละ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Angsana New"/>
                        </a:rPr>
                        <a:t>จำนวน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Angsana New"/>
                        </a:rPr>
                        <a:t>ร้อยละ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Angsana New"/>
                        </a:rPr>
                        <a:t>จำนวน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Angsana New"/>
                        </a:rPr>
                        <a:t>ร้อยละ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Angsana New"/>
                        </a:rPr>
                        <a:t>จำนวน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Angsana New"/>
                        </a:rPr>
                        <a:t>ร้อยละ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</a:tr>
              <a:tr h="35234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เป้าหมาย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/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65,289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100</a:t>
                      </a:r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34,830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100.7</a:t>
                      </a:r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43,621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100.7</a:t>
                      </a:r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C00000"/>
                          </a:solidFill>
                          <a:latin typeface="Angsana New"/>
                        </a:rPr>
                        <a:t>54,687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>
                          <a:solidFill>
                            <a:srgbClr val="C00000"/>
                          </a:solidFill>
                          <a:latin typeface="Angsana New"/>
                        </a:rPr>
                        <a:t>101.4</a:t>
                      </a:r>
                    </a:p>
                  </a:txBody>
                  <a:tcPr marL="8324" marR="8324" marT="832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627612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เวชระเบียนที่ตรวจสอบได้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65,289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35,073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43,901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C00000"/>
                          </a:solidFill>
                          <a:latin typeface="Angsana New"/>
                        </a:rPr>
                        <a:t>55,695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27612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เวชระเบียนที่พบข้อผิดพลาด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40,227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61.6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30,582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87.2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chemeClr val="tx1"/>
                          </a:solidFill>
                          <a:latin typeface="Angsana New"/>
                        </a:rPr>
                        <a:t>39,693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90.41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>
                          <a:solidFill>
                            <a:srgbClr val="C00000"/>
                          </a:solidFill>
                          <a:latin typeface="Angsana New"/>
                        </a:rPr>
                        <a:t>51,274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C00000"/>
                          </a:solidFill>
                          <a:latin typeface="Angsana New"/>
                        </a:rPr>
                        <a:t>92.06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352344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    สรุปผิด (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SA)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52.44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82.84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80.83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C00000"/>
                          </a:solidFill>
                          <a:latin typeface="Angsana New"/>
                        </a:rPr>
                        <a:t>81.53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502416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    ให้รหัสผิด(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CA)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60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89.47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88.52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C00000"/>
                          </a:solidFill>
                          <a:latin typeface="Angsana New"/>
                        </a:rPr>
                        <a:t>90.39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507262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    บันทึกผิด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4.11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6.31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8.14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>
                          <a:solidFill>
                            <a:srgbClr val="C00000"/>
                          </a:solidFill>
                          <a:latin typeface="Angsana New"/>
                        </a:rPr>
                        <a:t> </a:t>
                      </a:r>
                      <a:r>
                        <a:rPr lang="en-US" sz="2400" b="1" i="0" u="none" strike="noStrike" dirty="0" smtClean="0">
                          <a:solidFill>
                            <a:srgbClr val="C00000"/>
                          </a:solidFill>
                          <a:latin typeface="Angsana New"/>
                        </a:rPr>
                        <a:t>10.56</a:t>
                      </a:r>
                      <a:endParaRPr lang="th-TH" sz="2400" b="1" i="0" u="none" strike="noStrike" dirty="0">
                        <a:solidFill>
                          <a:srgbClr val="C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2761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Adj.rw 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เปลี่ยนแปลง 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Angsana New"/>
                        </a:rPr>
                        <a:t>260.7497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Angsana New"/>
                        </a:rPr>
                        <a:t>-13,037.73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latin typeface="Angsana New"/>
                        </a:rPr>
                        <a:t>-18,583.26</a:t>
                      </a: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th-TH" sz="2400" b="1" i="0" u="none" strike="noStrike" dirty="0" smtClean="0">
                          <a:solidFill>
                            <a:srgbClr val="C00000"/>
                          </a:solidFill>
                          <a:latin typeface="Angsana New"/>
                        </a:rPr>
                        <a:t>-26,005.35</a:t>
                      </a:r>
                      <a:endParaRPr lang="th-TH" sz="2400" b="1" i="0" u="none" strike="noStrike" dirty="0">
                        <a:solidFill>
                          <a:srgbClr val="C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70248">
                <a:tc>
                  <a:txBody>
                    <a:bodyPr/>
                    <a:lstStyle/>
                    <a:p>
                      <a:pPr algn="ctr" rtl="0" fontAlgn="t"/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1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chemeClr val="tx1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endParaRPr lang="th-TH" sz="2000" b="1" i="0" u="none" strike="noStrike" dirty="0">
                        <a:solidFill>
                          <a:srgbClr val="FF0000"/>
                        </a:solidFill>
                        <a:latin typeface="Angsana New"/>
                      </a:endParaRPr>
                    </a:p>
                  </a:txBody>
                  <a:tcPr marL="8324" marR="8324" marT="832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7929586" y="6572272"/>
            <a:ext cx="1071570" cy="28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1800" dirty="0" smtClean="0"/>
              <a:t>รอผลอุทธรณ์</a:t>
            </a:r>
            <a:endParaRPr 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2910" y="214290"/>
            <a:ext cx="771530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13. OBSTETRICAL PROCEDURES (72-75)</a:t>
            </a:r>
            <a:endParaRPr lang="th-TH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48" y="857232"/>
            <a:ext cx="890060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785786" y="6215082"/>
            <a:ext cx="7000924" cy="46166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71.71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Suture of laceration of vulva or perineum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5572140"/>
            <a:ext cx="9144000" cy="461665"/>
          </a:xfrm>
          <a:prstGeom prst="rect">
            <a:avLst/>
          </a:prstGeom>
          <a:solidFill>
            <a:srgbClr val="FFE1FF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12. OPERATIONS ON THE FEMALE GENITAL ORGANS (65-71)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G:\0211\1701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073" t="13608" b="23839"/>
          <a:stretch>
            <a:fillRect/>
          </a:stretch>
        </p:blipFill>
        <p:spPr bwMode="auto">
          <a:xfrm>
            <a:off x="6500826" y="2000240"/>
            <a:ext cx="2643174" cy="2728478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357694"/>
            <a:ext cx="6761458" cy="1000132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14314" y="1745151"/>
            <a:ext cx="8715404" cy="232679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sz="4400" b="1" dirty="0">
                <a:latin typeface="TH SarabunPSK" pitchFamily="34" charset="-34"/>
                <a:cs typeface="TH SarabunPSK" pitchFamily="34" charset="-34"/>
              </a:rPr>
              <a:t>O70.-  </a:t>
            </a:r>
            <a:r>
              <a:rPr lang="en-US" sz="4400" b="1" dirty="0" err="1">
                <a:latin typeface="TH SarabunPSK" pitchFamily="34" charset="-34"/>
                <a:cs typeface="TH SarabunPSK" pitchFamily="34" charset="-34"/>
              </a:rPr>
              <a:t>Perineal</a:t>
            </a:r>
            <a:r>
              <a:rPr lang="en-US" sz="4400" b="1" dirty="0">
                <a:latin typeface="TH SarabunPSK" pitchFamily="34" charset="-34"/>
                <a:cs typeface="TH SarabunPSK" pitchFamily="34" charset="-34"/>
              </a:rPr>
              <a:t> laceration during delivery  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ใช้เฉพาะเมื่อ</a:t>
            </a:r>
            <a:r>
              <a:rPr lang="th-TH" sz="4400" b="1" dirty="0">
                <a:latin typeface="TH SarabunPSK" pitchFamily="34" charset="-34"/>
                <a:cs typeface="TH SarabunPSK" pitchFamily="34" charset="-34"/>
              </a:rPr>
              <a:t>มีการฉีกขาดของฝีเย็บในรายที่ไม่ได้ตัดฝีเย็บ  หรือฉีกขาดเพิ่มเติมนอกเหนือจากการตัดฝีเย็บ</a:t>
            </a: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-1588" y="4143380"/>
          <a:ext cx="9145588" cy="2592387"/>
        </p:xfrm>
        <a:graphic>
          <a:graphicData uri="http://schemas.openxmlformats.org/presentationml/2006/ole">
            <p:oleObj spid="_x0000_s1334274" name="Bitmap Image" r:id="rId3" imgW="8449854" imgH="1685714" progId="PBrush">
              <p:embed/>
            </p:oleObj>
          </a:graphicData>
        </a:graphic>
      </p:graphicFrame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14282" y="819137"/>
            <a:ext cx="8643998" cy="82391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dirty="0">
                <a:solidFill>
                  <a:srgbClr val="CCFF33"/>
                </a:solidFill>
                <a:latin typeface="Tahoma" pitchFamily="34" charset="0"/>
                <a:cs typeface="Tahoma" pitchFamily="34" charset="0"/>
              </a:rPr>
              <a:t>PERINEAL  </a:t>
            </a:r>
            <a:r>
              <a:rPr lang="en-US" sz="4800" dirty="0" smtClean="0">
                <a:solidFill>
                  <a:srgbClr val="CCFF33"/>
                </a:solidFill>
                <a:latin typeface="Tahoma" pitchFamily="34" charset="0"/>
                <a:cs typeface="Tahoma" pitchFamily="34" charset="0"/>
              </a:rPr>
              <a:t>LACERATION</a:t>
            </a:r>
            <a:endParaRPr lang="th-TH" sz="4800" dirty="0">
              <a:solidFill>
                <a:srgbClr val="CCFF33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18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57159" y="1357299"/>
            <a:ext cx="6429420" cy="3857651"/>
          </a:xfr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ระยะเวลาของการ 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 ventilator </a:t>
            </a: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นับรวมเวลา 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on T-piece (Wean) </a:t>
            </a: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ด้วย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แยก 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≥/&lt; 96 hrs.</a:t>
            </a:r>
          </a:p>
          <a:p>
            <a:pPr>
              <a:spcBef>
                <a:spcPts val="600"/>
              </a:spcBef>
            </a:pP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หลักฐาน </a:t>
            </a:r>
            <a:r>
              <a:rPr lang="en-US" sz="28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Doctor order: ventilator setting, Progress note</a:t>
            </a:r>
          </a:p>
          <a:p>
            <a:pPr eaLnBrk="1" hangingPunct="1">
              <a:spcBef>
                <a:spcPts val="600"/>
              </a:spcBef>
            </a:pP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+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Tracheostomy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  <a:p>
            <a:pPr eaLnBrk="1" hangingPunct="1">
              <a:spcBef>
                <a:spcPts val="600"/>
              </a:spcBef>
            </a:pP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Attention to </a:t>
            </a:r>
            <a:r>
              <a:rPr lang="en-US" sz="2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tracheostomy</a:t>
            </a:r>
            <a:r>
              <a:rPr lang="en-US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(Z43.0) </a:t>
            </a:r>
            <a:r>
              <a:rPr lang="th-TH" sz="2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ในผู้ป่วยที่เจาะคอมาแล้ว</a:t>
            </a:r>
          </a:p>
        </p:txBody>
      </p:sp>
      <p:pic>
        <p:nvPicPr>
          <p:cNvPr id="152579" name="Picture 3" descr="daletrachtubehol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3429000"/>
            <a:ext cx="185738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ventilator-3"/>
          <p:cNvPicPr>
            <a:picLocks noChangeAspect="1" noChangeArrowheads="1"/>
          </p:cNvPicPr>
          <p:nvPr/>
        </p:nvPicPr>
        <p:blipFill>
          <a:blip r:embed="rId3" cstate="print"/>
          <a:srcRect l="3917" t="3244" r="3917" b="3244"/>
          <a:stretch>
            <a:fillRect/>
          </a:stretch>
        </p:blipFill>
        <p:spPr>
          <a:xfrm>
            <a:off x="6929454" y="1403221"/>
            <a:ext cx="1747002" cy="195434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7224" y="597739"/>
            <a:ext cx="73003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Mechanical ventilation</a:t>
            </a:r>
            <a:endParaRPr lang="th-TH" sz="4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71361" name="Picture 1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4">
                <a:lumMod val="40000"/>
                <a:lumOff val="6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3528" y="5310211"/>
            <a:ext cx="8534400" cy="1476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89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989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989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1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1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1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1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1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7158" y="1071546"/>
            <a:ext cx="8358246" cy="89255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31.1 Temporary </a:t>
            </a:r>
            <a:r>
              <a:rPr lang="en-US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tracheostomy</a:t>
            </a:r>
            <a:endParaRPr lang="en-US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Tracheotomy for assistance in breathing</a:t>
            </a:r>
            <a:endParaRPr lang="th-TH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7158" y="2285992"/>
            <a:ext cx="8358246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31.2 Permanent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tracheostomy</a:t>
            </a: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31.21 </a:t>
            </a:r>
            <a:r>
              <a:rPr lang="en-US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Mediastinal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tracheostomy</a:t>
            </a:r>
            <a:endParaRPr lang="en-US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31.29 Other permanent </a:t>
            </a:r>
            <a:r>
              <a:rPr lang="en-US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tracheostomy</a:t>
            </a:r>
            <a:endParaRPr lang="th-TH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7158" y="3857628"/>
            <a:ext cx="8286808" cy="18774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Z43.0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Attention to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tracheostomy</a:t>
            </a: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</a:t>
            </a:r>
            <a:r>
              <a:rPr lang="en-US" sz="2000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Includes: closure</a:t>
            </a:r>
          </a:p>
          <a:p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reforming</a:t>
            </a:r>
          </a:p>
          <a:p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removal</a:t>
            </a:r>
          </a:p>
          <a:p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toilet or cleansing</a:t>
            </a:r>
            <a:endParaRPr lang="th-TH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7158" y="5929330"/>
            <a:ext cx="8286808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Z93.0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Tracheostomy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status</a:t>
            </a:r>
            <a:endParaRPr lang="th-TH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6" name="Picture 2" descr="G:\0211\c7_tracheostomy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625" t="3125" r="8750" b="6250"/>
          <a:stretch>
            <a:fillRect/>
          </a:stretch>
        </p:blipFill>
        <p:spPr bwMode="auto">
          <a:xfrm>
            <a:off x="7072330" y="4357670"/>
            <a:ext cx="1853693" cy="2500330"/>
          </a:xfrm>
          <a:prstGeom prst="rect">
            <a:avLst/>
          </a:prstGeom>
          <a:noFill/>
        </p:spPr>
      </p:pic>
      <p:pic>
        <p:nvPicPr>
          <p:cNvPr id="1027" name="Picture 3" descr="G:\0211\larygectomy-surgery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500" t="7317"/>
          <a:stretch>
            <a:fillRect/>
          </a:stretch>
        </p:blipFill>
        <p:spPr bwMode="auto">
          <a:xfrm>
            <a:off x="7500958" y="571480"/>
            <a:ext cx="1428755" cy="22860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"/>
          <p:cNvGraphicFramePr>
            <a:graphicFrameLocks noChangeAspect="1"/>
          </p:cNvGraphicFramePr>
          <p:nvPr>
            <p:ph sz="quarter" idx="4294967295"/>
          </p:nvPr>
        </p:nvGraphicFramePr>
        <p:xfrm>
          <a:off x="827088" y="4763675"/>
          <a:ext cx="2952750" cy="2085975"/>
        </p:xfrm>
        <a:graphic>
          <a:graphicData uri="http://schemas.openxmlformats.org/presentationml/2006/ole">
            <p:oleObj spid="_x0000_s1332226" r:id="rId3" imgW="1991003" imgH="1305107" progId="">
              <p:embed/>
            </p:oleObj>
          </a:graphicData>
        </a:graphic>
      </p:graphicFrame>
      <p:pic>
        <p:nvPicPr>
          <p:cNvPr id="6" name="Picture 7" descr="ventilator-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/>
          <a:srcRect l="3917" t="3244" r="3917" b="3244"/>
          <a:stretch>
            <a:fillRect/>
          </a:stretch>
        </p:blipFill>
        <p:spPr>
          <a:xfrm>
            <a:off x="1403350" y="2569968"/>
            <a:ext cx="1811338" cy="2185987"/>
          </a:xfrm>
          <a:noFill/>
        </p:spPr>
      </p:pic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4643438" y="4227318"/>
          <a:ext cx="1800225" cy="1476375"/>
        </p:xfrm>
        <a:graphic>
          <a:graphicData uri="http://schemas.openxmlformats.org/presentationml/2006/ole">
            <p:oleObj spid="_x0000_s1332227" r:id="rId5" imgW="7354327" imgH="4877481" progId="">
              <p:embed/>
            </p:oleObj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6515100" y="2787455"/>
          <a:ext cx="2047875" cy="2979738"/>
        </p:xfrm>
        <a:graphic>
          <a:graphicData uri="http://schemas.openxmlformats.org/presentationml/2006/ole">
            <p:oleObj spid="_x0000_s1332228" r:id="rId6" imgW="3352381" imgH="4877481" progId="">
              <p:embed/>
            </p:oleObj>
          </a:graphicData>
        </a:graphic>
      </p:graphicFrame>
      <p:pic>
        <p:nvPicPr>
          <p:cNvPr id="9" name="Picture 11" descr="bird250x25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5" y="2930330"/>
            <a:ext cx="1589088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7"/>
          <p:cNvSpPr>
            <a:spLocks noChangeArrowheads="1"/>
          </p:cNvSpPr>
          <p:nvPr/>
        </p:nvSpPr>
        <p:spPr bwMode="auto">
          <a:xfrm>
            <a:off x="468313" y="1706368"/>
            <a:ext cx="3673475" cy="7905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FFCC"/>
                </a:solidFill>
              </a:rPr>
              <a:t>Via Endotracheal tube or Tracheostomy</a:t>
            </a:r>
            <a:endParaRPr lang="th-TH" sz="2400">
              <a:solidFill>
                <a:srgbClr val="FFFFCC"/>
              </a:solidFill>
            </a:endParaRPr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5075238" y="1850830"/>
            <a:ext cx="3455987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>
                <a:solidFill>
                  <a:srgbClr val="FFFFCC"/>
                </a:solidFill>
              </a:rPr>
              <a:t>Use Ventilator (Pressure or Volume)</a:t>
            </a:r>
            <a:endParaRPr lang="th-TH" sz="2400">
              <a:solidFill>
                <a:srgbClr val="FFFFCC"/>
              </a:solidFill>
            </a:endParaRPr>
          </a:p>
        </p:txBody>
      </p:sp>
      <p:sp>
        <p:nvSpPr>
          <p:cNvPr id="12" name="Rectangle 29"/>
          <p:cNvSpPr>
            <a:spLocks noChangeArrowheads="1"/>
          </p:cNvSpPr>
          <p:nvPr/>
        </p:nvSpPr>
        <p:spPr bwMode="auto">
          <a:xfrm>
            <a:off x="5219700" y="6025955"/>
            <a:ext cx="3240088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76213"/>
            <a:r>
              <a:rPr lang="en-US" sz="3200" b="1">
                <a:solidFill>
                  <a:srgbClr val="FFFFCC"/>
                </a:solidFill>
              </a:rPr>
              <a:t>± </a:t>
            </a:r>
            <a:r>
              <a:rPr lang="en-US" sz="2400">
                <a:solidFill>
                  <a:srgbClr val="FFFFCC"/>
                </a:solidFill>
              </a:rPr>
              <a:t>IMV/ PEEP/ PSV</a:t>
            </a:r>
            <a:endParaRPr lang="th-TH" sz="2400">
              <a:solidFill>
                <a:srgbClr val="FFFFCC"/>
              </a:solidFill>
            </a:endParaRPr>
          </a:p>
        </p:txBody>
      </p:sp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4427538" y="1849243"/>
            <a:ext cx="450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/>
              <a:t>+</a:t>
            </a:r>
            <a:endParaRPr lang="th-TH" sz="3600"/>
          </a:p>
        </p:txBody>
      </p:sp>
      <p:sp>
        <p:nvSpPr>
          <p:cNvPr id="14" name="Rectangle 3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826682"/>
            <a:ext cx="8229600" cy="958254"/>
          </a:xfrm>
        </p:spPr>
        <p:txBody>
          <a:bodyPr/>
          <a:lstStyle/>
          <a:p>
            <a:pPr>
              <a:defRPr/>
            </a:pPr>
            <a:r>
              <a:rPr lang="en-US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Includes</a:t>
            </a:r>
            <a:endParaRPr lang="th-TH" sz="5400" b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pa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659762"/>
            <a:ext cx="2819400" cy="1908175"/>
          </a:xfrm>
          <a:noFill/>
        </p:spPr>
      </p:pic>
      <p:pic>
        <p:nvPicPr>
          <p:cNvPr id="6" name="Picture 7" descr="15426-21A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4115625"/>
            <a:ext cx="15176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76_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4115625"/>
            <a:ext cx="176053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ippb-5.jpg (24031 bytes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7825" y="4260087"/>
            <a:ext cx="2374900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" descr="患者さんい優しいNIPPV療法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4638" y="4260087"/>
            <a:ext cx="2497137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879475" y="6223825"/>
            <a:ext cx="86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NIPPV</a:t>
            </a:r>
            <a:endParaRPr lang="th-TH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3722688" y="6268275"/>
            <a:ext cx="704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IPPB</a:t>
            </a:r>
            <a:endParaRPr lang="th-TH"/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1258888" y="3604450"/>
            <a:ext cx="806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CPAP</a:t>
            </a:r>
            <a:endParaRPr lang="th-TH"/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5500694" y="6439725"/>
            <a:ext cx="17827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Face mask</a:t>
            </a:r>
            <a:endParaRPr lang="th-TH" sz="2400" dirty="0"/>
          </a:p>
        </p:txBody>
      </p:sp>
      <p:pic>
        <p:nvPicPr>
          <p:cNvPr id="14" name="Picture 22" descr="Click to see larger picture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03575" y="1659762"/>
            <a:ext cx="295275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4067175" y="3028187"/>
            <a:ext cx="844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BiPAP</a:t>
            </a:r>
            <a:endParaRPr lang="th-TH"/>
          </a:p>
        </p:txBody>
      </p:sp>
      <p:pic>
        <p:nvPicPr>
          <p:cNvPr id="16" name="Picture 25" descr="Womanonsideinlu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27763" y="1732787"/>
            <a:ext cx="27368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7000875" y="3336162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Iron lung</a:t>
            </a:r>
            <a:endParaRPr lang="th-TH"/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7215206" y="6375400"/>
            <a:ext cx="21923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/>
              <a:t>Nasal </a:t>
            </a:r>
            <a:r>
              <a:rPr lang="en-US" sz="2400" dirty="0" err="1"/>
              <a:t>canula</a:t>
            </a:r>
            <a:endParaRPr lang="th-TH" sz="2400" dirty="0"/>
          </a:p>
        </p:txBody>
      </p:sp>
      <p:sp>
        <p:nvSpPr>
          <p:cNvPr id="19" name="Rectangle 2"/>
          <p:cNvSpPr>
            <a:spLocks noGrp="1" noChangeArrowheads="1"/>
          </p:cNvSpPr>
          <p:nvPr>
            <p:ph type="title"/>
          </p:nvPr>
        </p:nvSpPr>
        <p:spPr>
          <a:xfrm>
            <a:off x="446088" y="880390"/>
            <a:ext cx="8229600" cy="785818"/>
          </a:xfrm>
        </p:spPr>
        <p:txBody>
          <a:bodyPr/>
          <a:lstStyle/>
          <a:p>
            <a:pPr>
              <a:defRPr/>
            </a:pP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Excludes</a:t>
            </a:r>
            <a:endParaRPr lang="th-TH" sz="5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243565"/>
            <a:ext cx="856932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827088" y="4740834"/>
            <a:ext cx="7632700" cy="71438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>
            <a:off x="827088" y="4596372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>
            <a:off x="8459788" y="4596372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611188" y="4929747"/>
            <a:ext cx="53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0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8243888" y="4886884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9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377950" y="4929747"/>
            <a:ext cx="53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1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1619250" y="4596372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>
            <a:off x="5002213" y="4593197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4762500" y="4886884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3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>
            <a:off x="2822575" y="4596372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2601913" y="4886884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2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 rot="-5559417">
            <a:off x="287337" y="3843897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ahoma" pitchFamily="34" charset="0"/>
                <a:cs typeface="Tahoma" pitchFamily="34" charset="0"/>
              </a:rPr>
              <a:t>Admit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 rot="-3160560">
            <a:off x="1268413" y="3777222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C66FF"/>
                </a:solidFill>
                <a:latin typeface="Tahoma" pitchFamily="34" charset="0"/>
                <a:cs typeface="Tahoma" pitchFamily="34" charset="0"/>
              </a:rPr>
              <a:t>Intubation</a:t>
            </a:r>
            <a:endParaRPr lang="th-TH" sz="2400">
              <a:solidFill>
                <a:srgbClr val="CC66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Text Box 21"/>
          <p:cNvSpPr txBox="1">
            <a:spLocks noChangeArrowheads="1"/>
          </p:cNvSpPr>
          <p:nvPr/>
        </p:nvSpPr>
        <p:spPr bwMode="auto">
          <a:xfrm rot="-3160560">
            <a:off x="2343150" y="3589897"/>
            <a:ext cx="2035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C66FF"/>
                </a:solidFill>
                <a:latin typeface="Tahoma" pitchFamily="34" charset="0"/>
                <a:cs typeface="Tahoma" pitchFamily="34" charset="0"/>
              </a:rPr>
              <a:t>On Respirator</a:t>
            </a:r>
            <a:endParaRPr lang="th-TH" sz="2400">
              <a:solidFill>
                <a:srgbClr val="CC66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 rot="-3159027">
            <a:off x="4644231" y="3825641"/>
            <a:ext cx="1357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6699"/>
                </a:solidFill>
                <a:latin typeface="Tahoma" pitchFamily="34" charset="0"/>
                <a:cs typeface="Tahoma" pitchFamily="34" charset="0"/>
              </a:rPr>
              <a:t>Weaning</a:t>
            </a:r>
            <a:endParaRPr lang="th-TH" sz="2400">
              <a:solidFill>
                <a:srgbClr val="FF66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Line 23"/>
          <p:cNvSpPr>
            <a:spLocks noChangeShapeType="1"/>
          </p:cNvSpPr>
          <p:nvPr/>
        </p:nvSpPr>
        <p:spPr bwMode="auto">
          <a:xfrm>
            <a:off x="6804025" y="4588434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6588125" y="4886884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5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 rot="-3160560">
            <a:off x="6370638" y="3704197"/>
            <a:ext cx="161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Extubation</a:t>
            </a:r>
            <a:endParaRPr lang="th-TH" sz="2400">
              <a:solidFill>
                <a:srgbClr val="FF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 Box 26"/>
          <p:cNvSpPr txBox="1">
            <a:spLocks noChangeArrowheads="1"/>
          </p:cNvSpPr>
          <p:nvPr/>
        </p:nvSpPr>
        <p:spPr bwMode="auto">
          <a:xfrm rot="-5535544">
            <a:off x="7647781" y="3617678"/>
            <a:ext cx="1506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ahoma" pitchFamily="34" charset="0"/>
                <a:cs typeface="Tahoma" pitchFamily="34" charset="0"/>
              </a:rPr>
              <a:t>Discharge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" name="Line 27"/>
          <p:cNvSpPr>
            <a:spLocks noChangeShapeType="1"/>
          </p:cNvSpPr>
          <p:nvPr/>
        </p:nvSpPr>
        <p:spPr bwMode="auto">
          <a:xfrm>
            <a:off x="5773738" y="4599547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5580063" y="4886884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4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 rot="-3159679">
            <a:off x="5283994" y="3528778"/>
            <a:ext cx="2058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Off Respirator</a:t>
            </a:r>
            <a:endParaRPr lang="th-TH" sz="2400">
              <a:solidFill>
                <a:srgbClr val="FF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AutoShape 30"/>
          <p:cNvSpPr>
            <a:spLocks noChangeArrowheads="1"/>
          </p:cNvSpPr>
          <p:nvPr/>
        </p:nvSpPr>
        <p:spPr bwMode="auto">
          <a:xfrm>
            <a:off x="1619250" y="5464734"/>
            <a:ext cx="5184775" cy="863600"/>
          </a:xfrm>
          <a:prstGeom prst="notchedRightArrow">
            <a:avLst>
              <a:gd name="adj1" fmla="val 45694"/>
              <a:gd name="adj2" fmla="val 31241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FFFF00"/>
                </a:solidFill>
              </a:rPr>
              <a:t>Hours of mechanical ventilation</a:t>
            </a:r>
            <a:endParaRPr lang="th-TH" sz="2400">
              <a:solidFill>
                <a:srgbClr val="FFFF00"/>
              </a:solidFill>
            </a:endParaRPr>
          </a:p>
        </p:txBody>
      </p:sp>
      <p:sp>
        <p:nvSpPr>
          <p:cNvPr id="27" name="Text Box 31"/>
          <p:cNvSpPr txBox="1">
            <a:spLocks noChangeArrowheads="1"/>
          </p:cNvSpPr>
          <p:nvPr/>
        </p:nvSpPr>
        <p:spPr bwMode="auto">
          <a:xfrm>
            <a:off x="4067175" y="6183872"/>
            <a:ext cx="15890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</a:rPr>
              <a:t>= T</a:t>
            </a:r>
            <a:r>
              <a:rPr lang="en-US" sz="2000">
                <a:solidFill>
                  <a:srgbClr val="FF3300"/>
                </a:solidFill>
              </a:rPr>
              <a:t>5</a:t>
            </a:r>
            <a:r>
              <a:rPr lang="en-US" sz="2400">
                <a:solidFill>
                  <a:srgbClr val="FF3300"/>
                </a:solidFill>
              </a:rPr>
              <a:t> </a:t>
            </a:r>
            <a:r>
              <a:rPr lang="en-US">
                <a:solidFill>
                  <a:srgbClr val="FF3300"/>
                </a:solidFill>
              </a:rPr>
              <a:t>– T</a:t>
            </a:r>
            <a:r>
              <a:rPr lang="en-US" sz="2000">
                <a:solidFill>
                  <a:srgbClr val="FF3300"/>
                </a:solidFill>
              </a:rPr>
              <a:t>1</a:t>
            </a:r>
            <a:endParaRPr lang="th-TH" sz="20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 animBg="1"/>
      <p:bldP spid="11" grpId="0" animBg="1"/>
      <p:bldP spid="12" grpId="0"/>
      <p:bldP spid="13" grpId="0" animBg="1"/>
      <p:bldP spid="14" grpId="0"/>
      <p:bldP spid="15" grpId="0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24" grpId="0"/>
      <p:bldP spid="25" grpId="0"/>
      <p:bldP spid="26" grpId="0" animBg="1"/>
      <p:bldP spid="27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142" y="1219851"/>
            <a:ext cx="8858280" cy="15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388861" y="4658393"/>
            <a:ext cx="5038725" cy="6985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2360286" y="4493293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>
            <a:off x="7405361" y="4493293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144386" y="4826668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0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184698" y="4785393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9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587048" y="4826668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1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>
            <a:off x="874386" y="4493293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>
            <a:off x="2869873" y="4493293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2649211" y="4842543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2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 rot="-5559417">
            <a:off x="1820535" y="3740819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ahoma" pitchFamily="34" charset="0"/>
                <a:cs typeface="Tahoma" pitchFamily="34" charset="0"/>
              </a:rPr>
              <a:t>Admit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 rot="-3160560">
            <a:off x="523548" y="3674143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C66FF"/>
                </a:solidFill>
                <a:latin typeface="Tahoma" pitchFamily="34" charset="0"/>
                <a:cs typeface="Tahoma" pitchFamily="34" charset="0"/>
              </a:rPr>
              <a:t>Intubation</a:t>
            </a:r>
            <a:endParaRPr lang="th-TH" sz="2400">
              <a:solidFill>
                <a:srgbClr val="CC66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 rot="-3160560">
            <a:off x="2390448" y="3486819"/>
            <a:ext cx="2035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C66FF"/>
                </a:solidFill>
                <a:latin typeface="Tahoma" pitchFamily="34" charset="0"/>
                <a:cs typeface="Tahoma" pitchFamily="34" charset="0"/>
              </a:rPr>
              <a:t>On Respirator</a:t>
            </a:r>
            <a:endParaRPr lang="th-TH" sz="2400">
              <a:solidFill>
                <a:srgbClr val="CC66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Text Box 24"/>
          <p:cNvSpPr txBox="1">
            <a:spLocks noChangeArrowheads="1"/>
          </p:cNvSpPr>
          <p:nvPr/>
        </p:nvSpPr>
        <p:spPr bwMode="auto">
          <a:xfrm rot="-5535544">
            <a:off x="6721942" y="3205037"/>
            <a:ext cx="17414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ahoma" pitchFamily="34" charset="0"/>
                <a:cs typeface="Tahoma" pitchFamily="34" charset="0"/>
              </a:rPr>
              <a:t>Refer</a:t>
            </a:r>
          </a:p>
          <a:p>
            <a:r>
              <a:rPr lang="en-US" sz="2400">
                <a:latin typeface="Tahoma" pitchFamily="34" charset="0"/>
                <a:cs typeface="Tahoma" pitchFamily="34" charset="0"/>
              </a:rPr>
              <a:t>(Discharge)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AutoShape 28"/>
          <p:cNvSpPr>
            <a:spLocks noChangeArrowheads="1"/>
          </p:cNvSpPr>
          <p:nvPr/>
        </p:nvSpPr>
        <p:spPr bwMode="auto">
          <a:xfrm>
            <a:off x="2242811" y="5217193"/>
            <a:ext cx="5184775" cy="863600"/>
          </a:xfrm>
          <a:prstGeom prst="notchedRightArrow">
            <a:avLst>
              <a:gd name="adj1" fmla="val 45694"/>
              <a:gd name="adj2" fmla="val 31241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>
                <a:solidFill>
                  <a:srgbClr val="FFFF00"/>
                </a:solidFill>
              </a:rPr>
              <a:t>Hours of mechanical ventilation</a:t>
            </a:r>
            <a:endParaRPr lang="th-TH" sz="2400">
              <a:solidFill>
                <a:srgbClr val="FFFF00"/>
              </a:solidFill>
            </a:endParaRPr>
          </a:p>
        </p:txBody>
      </p:sp>
      <p:sp>
        <p:nvSpPr>
          <p:cNvPr id="18" name="Text Box 29"/>
          <p:cNvSpPr txBox="1">
            <a:spLocks noChangeArrowheads="1"/>
          </p:cNvSpPr>
          <p:nvPr/>
        </p:nvSpPr>
        <p:spPr bwMode="auto">
          <a:xfrm>
            <a:off x="4114473" y="6080793"/>
            <a:ext cx="1603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</a:rPr>
              <a:t>= T</a:t>
            </a:r>
            <a:r>
              <a:rPr lang="en-US" sz="2000">
                <a:solidFill>
                  <a:srgbClr val="FF3300"/>
                </a:solidFill>
              </a:rPr>
              <a:t>9</a:t>
            </a:r>
            <a:r>
              <a:rPr lang="en-US">
                <a:solidFill>
                  <a:srgbClr val="FF3300"/>
                </a:solidFill>
              </a:rPr>
              <a:t> – T</a:t>
            </a:r>
            <a:r>
              <a:rPr lang="en-US" sz="2000">
                <a:solidFill>
                  <a:srgbClr val="FF3300"/>
                </a:solidFill>
              </a:rPr>
              <a:t>0</a:t>
            </a:r>
            <a:endParaRPr lang="th-TH" sz="2000">
              <a:solidFill>
                <a:srgbClr val="FF3300"/>
              </a:solidFill>
            </a:endParaRPr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874386" y="4656806"/>
            <a:ext cx="1441450" cy="71437"/>
          </a:xfrm>
          <a:prstGeom prst="rect">
            <a:avLst/>
          </a:prstGeom>
          <a:solidFill>
            <a:srgbClr val="FF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Rectangle 31"/>
          <p:cNvSpPr>
            <a:spLocks noChangeArrowheads="1"/>
          </p:cNvSpPr>
          <p:nvPr/>
        </p:nvSpPr>
        <p:spPr bwMode="auto">
          <a:xfrm>
            <a:off x="7427586" y="4656806"/>
            <a:ext cx="1008062" cy="71437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/>
      <p:bldP spid="14" grpId="0"/>
      <p:bldP spid="15" grpId="0"/>
      <p:bldP spid="17" grpId="0" animBg="1"/>
      <p:bldP spid="18" grpId="0"/>
      <p:bldP spid="19" grpId="0" animBg="1"/>
      <p:bldP spid="20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938" y="1233324"/>
            <a:ext cx="8929718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858620" y="4614706"/>
            <a:ext cx="7632700" cy="71438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858620" y="4470244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8491320" y="4470244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42720" y="4803619"/>
            <a:ext cx="53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0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275420" y="4760756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9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409482" y="4803619"/>
            <a:ext cx="53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1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1650782" y="4470244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5033745" y="4467069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4794032" y="4760756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3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2854107" y="4470244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2633445" y="4760756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2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 rot="-5559417">
            <a:off x="318869" y="3717769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ahoma" pitchFamily="34" charset="0"/>
                <a:cs typeface="Tahoma" pitchFamily="34" charset="0"/>
              </a:rPr>
              <a:t>Admit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 rot="-3160560">
            <a:off x="1299945" y="3651094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C66FF"/>
                </a:solidFill>
                <a:latin typeface="Tahoma" pitchFamily="34" charset="0"/>
                <a:cs typeface="Tahoma" pitchFamily="34" charset="0"/>
              </a:rPr>
              <a:t>Intubation</a:t>
            </a:r>
            <a:endParaRPr lang="th-TH" sz="2400">
              <a:solidFill>
                <a:srgbClr val="CC66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 rot="-3160560">
            <a:off x="2374682" y="3463769"/>
            <a:ext cx="2035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C66FF"/>
                </a:solidFill>
                <a:latin typeface="Tahoma" pitchFamily="34" charset="0"/>
                <a:cs typeface="Tahoma" pitchFamily="34" charset="0"/>
              </a:rPr>
              <a:t>On Respirator</a:t>
            </a:r>
            <a:endParaRPr lang="th-TH" sz="2400">
              <a:solidFill>
                <a:srgbClr val="CC66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 rot="-3159027">
            <a:off x="4675763" y="3699513"/>
            <a:ext cx="1357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6699"/>
                </a:solidFill>
                <a:latin typeface="Tahoma" pitchFamily="34" charset="0"/>
                <a:cs typeface="Tahoma" pitchFamily="34" charset="0"/>
              </a:rPr>
              <a:t>Weaning</a:t>
            </a:r>
            <a:endParaRPr lang="th-TH" sz="2400">
              <a:solidFill>
                <a:srgbClr val="FF66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7314982" y="4462306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7099082" y="4760756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5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 rot="-3160560">
            <a:off x="6881595" y="3578069"/>
            <a:ext cx="161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Extubation</a:t>
            </a:r>
            <a:endParaRPr lang="th-TH" sz="240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 rot="-5535544">
            <a:off x="7679313" y="3491550"/>
            <a:ext cx="1506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ahoma" pitchFamily="34" charset="0"/>
                <a:cs typeface="Tahoma" pitchFamily="34" charset="0"/>
              </a:rPr>
              <a:t>Discharge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5805270" y="4473419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5611595" y="4760756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4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" name="Text Box 26"/>
          <p:cNvSpPr txBox="1">
            <a:spLocks noChangeArrowheads="1"/>
          </p:cNvSpPr>
          <p:nvPr/>
        </p:nvSpPr>
        <p:spPr bwMode="auto">
          <a:xfrm rot="-3159679">
            <a:off x="5315526" y="3402650"/>
            <a:ext cx="2058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Off Respirator</a:t>
            </a:r>
            <a:endParaRPr lang="th-TH" sz="2400">
              <a:solidFill>
                <a:srgbClr val="FF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6" name="AutoShape 27"/>
          <p:cNvSpPr>
            <a:spLocks noChangeArrowheads="1"/>
          </p:cNvSpPr>
          <p:nvPr/>
        </p:nvSpPr>
        <p:spPr bwMode="auto">
          <a:xfrm>
            <a:off x="1650782" y="5338606"/>
            <a:ext cx="4248150" cy="863600"/>
          </a:xfrm>
          <a:prstGeom prst="notchedRightArrow">
            <a:avLst>
              <a:gd name="adj1" fmla="val 45593"/>
              <a:gd name="adj2" fmla="val 42291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>
                <a:solidFill>
                  <a:srgbClr val="FFFF00"/>
                </a:solidFill>
              </a:rPr>
              <a:t>Hours of mechanical ventilation</a:t>
            </a:r>
            <a:endParaRPr lang="th-TH" sz="2000">
              <a:solidFill>
                <a:srgbClr val="FFFF00"/>
              </a:solidFill>
            </a:endParaRPr>
          </a:p>
        </p:txBody>
      </p:sp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3666907" y="6041869"/>
            <a:ext cx="1603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</a:rPr>
              <a:t>= T</a:t>
            </a:r>
            <a:r>
              <a:rPr lang="en-US" sz="2000">
                <a:solidFill>
                  <a:srgbClr val="FF3300"/>
                </a:solidFill>
              </a:rPr>
              <a:t>4</a:t>
            </a:r>
            <a:r>
              <a:rPr lang="en-US">
                <a:solidFill>
                  <a:srgbClr val="FF3300"/>
                </a:solidFill>
              </a:rPr>
              <a:t> – T</a:t>
            </a:r>
            <a:r>
              <a:rPr lang="en-US" sz="2000">
                <a:solidFill>
                  <a:srgbClr val="FF3300"/>
                </a:solidFill>
              </a:rPr>
              <a:t>1</a:t>
            </a:r>
            <a:endParaRPr lang="th-TH" sz="2000">
              <a:solidFill>
                <a:srgbClr val="FF3300"/>
              </a:solidFill>
            </a:endParaRPr>
          </a:p>
        </p:txBody>
      </p:sp>
      <p:sp>
        <p:nvSpPr>
          <p:cNvPr id="28" name="Line 29"/>
          <p:cNvSpPr>
            <a:spLocks noChangeShapeType="1"/>
          </p:cNvSpPr>
          <p:nvPr/>
        </p:nvSpPr>
        <p:spPr bwMode="auto">
          <a:xfrm>
            <a:off x="4122520" y="4467069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Box 30"/>
          <p:cNvSpPr txBox="1">
            <a:spLocks noChangeArrowheads="1"/>
          </p:cNvSpPr>
          <p:nvPr/>
        </p:nvSpPr>
        <p:spPr bwMode="auto">
          <a:xfrm>
            <a:off x="3882807" y="4760756"/>
            <a:ext cx="517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x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0" name="Text Box 31"/>
          <p:cNvSpPr txBox="1">
            <a:spLocks noChangeArrowheads="1"/>
          </p:cNvSpPr>
          <p:nvPr/>
        </p:nvSpPr>
        <p:spPr bwMode="auto">
          <a:xfrm rot="-3159027">
            <a:off x="3622457" y="3409794"/>
            <a:ext cx="207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6699"/>
                </a:solidFill>
                <a:latin typeface="Tahoma" pitchFamily="34" charset="0"/>
                <a:cs typeface="Tahoma" pitchFamily="34" charset="0"/>
              </a:rPr>
              <a:t>Tracheostomy</a:t>
            </a:r>
            <a:endParaRPr lang="th-TH" sz="2400">
              <a:solidFill>
                <a:srgbClr val="FF6699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8" grpId="0"/>
      <p:bldP spid="19" grpId="0" animBg="1"/>
      <p:bldP spid="20" grpId="0"/>
      <p:bldP spid="21" grpId="0"/>
      <p:bldP spid="23" grpId="0" animBg="1"/>
      <p:bldP spid="24" grpId="0"/>
      <p:bldP spid="25" grpId="0"/>
      <p:bldP spid="26" grpId="0" animBg="1"/>
      <p:bldP spid="27" grpId="0"/>
      <p:bldP spid="28" grpId="0" animBg="1"/>
      <p:bldP spid="29" grpId="0"/>
      <p:bldP spid="3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5862"/>
            <a:ext cx="914400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3"/>
          <p:cNvSpPr>
            <a:spLocks noChangeArrowheads="1"/>
          </p:cNvSpPr>
          <p:nvPr/>
        </p:nvSpPr>
        <p:spPr bwMode="auto">
          <a:xfrm>
            <a:off x="827088" y="4614706"/>
            <a:ext cx="7632700" cy="71438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Line 34"/>
          <p:cNvSpPr>
            <a:spLocks noChangeShapeType="1"/>
          </p:cNvSpPr>
          <p:nvPr/>
        </p:nvSpPr>
        <p:spPr bwMode="auto">
          <a:xfrm>
            <a:off x="827088" y="4470244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Line 35"/>
          <p:cNvSpPr>
            <a:spLocks noChangeShapeType="1"/>
          </p:cNvSpPr>
          <p:nvPr/>
        </p:nvSpPr>
        <p:spPr bwMode="auto">
          <a:xfrm>
            <a:off x="8459788" y="4470244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Box 36"/>
          <p:cNvSpPr txBox="1">
            <a:spLocks noChangeArrowheads="1"/>
          </p:cNvSpPr>
          <p:nvPr/>
        </p:nvSpPr>
        <p:spPr bwMode="auto">
          <a:xfrm>
            <a:off x="611188" y="4803619"/>
            <a:ext cx="53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0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 Box 37"/>
          <p:cNvSpPr txBox="1">
            <a:spLocks noChangeArrowheads="1"/>
          </p:cNvSpPr>
          <p:nvPr/>
        </p:nvSpPr>
        <p:spPr bwMode="auto">
          <a:xfrm>
            <a:off x="8243888" y="4760756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9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Line 40"/>
          <p:cNvSpPr>
            <a:spLocks noChangeShapeType="1"/>
          </p:cNvSpPr>
          <p:nvPr/>
        </p:nvSpPr>
        <p:spPr bwMode="auto">
          <a:xfrm>
            <a:off x="5002213" y="4467069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Box 41"/>
          <p:cNvSpPr txBox="1">
            <a:spLocks noChangeArrowheads="1"/>
          </p:cNvSpPr>
          <p:nvPr/>
        </p:nvSpPr>
        <p:spPr bwMode="auto">
          <a:xfrm>
            <a:off x="4762500" y="4760756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3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Line 42"/>
          <p:cNvSpPr>
            <a:spLocks noChangeShapeType="1"/>
          </p:cNvSpPr>
          <p:nvPr/>
        </p:nvSpPr>
        <p:spPr bwMode="auto">
          <a:xfrm>
            <a:off x="2606675" y="4470244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2386013" y="4760756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2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Text Box 44"/>
          <p:cNvSpPr txBox="1">
            <a:spLocks noChangeArrowheads="1"/>
          </p:cNvSpPr>
          <p:nvPr/>
        </p:nvSpPr>
        <p:spPr bwMode="auto">
          <a:xfrm rot="-5559417">
            <a:off x="287337" y="3717769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ahoma" pitchFamily="34" charset="0"/>
                <a:cs typeface="Tahoma" pitchFamily="34" charset="0"/>
              </a:rPr>
              <a:t>Admit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Text Box 46"/>
          <p:cNvSpPr txBox="1">
            <a:spLocks noChangeArrowheads="1"/>
          </p:cNvSpPr>
          <p:nvPr/>
        </p:nvSpPr>
        <p:spPr bwMode="auto">
          <a:xfrm rot="-3160560">
            <a:off x="2127250" y="3463769"/>
            <a:ext cx="2035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C66FF"/>
                </a:solidFill>
                <a:latin typeface="Tahoma" pitchFamily="34" charset="0"/>
                <a:cs typeface="Tahoma" pitchFamily="34" charset="0"/>
              </a:rPr>
              <a:t>On Respirator</a:t>
            </a:r>
            <a:endParaRPr lang="th-TH" sz="2400">
              <a:solidFill>
                <a:srgbClr val="CC66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 rot="-3159027">
            <a:off x="4644231" y="3699513"/>
            <a:ext cx="1357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6699"/>
                </a:solidFill>
                <a:latin typeface="Tahoma" pitchFamily="34" charset="0"/>
                <a:cs typeface="Tahoma" pitchFamily="34" charset="0"/>
              </a:rPr>
              <a:t>Weaning</a:t>
            </a:r>
            <a:endParaRPr lang="th-TH" sz="2400">
              <a:solidFill>
                <a:srgbClr val="FF66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Line 48"/>
          <p:cNvSpPr>
            <a:spLocks noChangeShapeType="1"/>
          </p:cNvSpPr>
          <p:nvPr/>
        </p:nvSpPr>
        <p:spPr bwMode="auto">
          <a:xfrm>
            <a:off x="7283450" y="4462306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7067550" y="4760756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5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Text Box 50"/>
          <p:cNvSpPr txBox="1">
            <a:spLocks noChangeArrowheads="1"/>
          </p:cNvSpPr>
          <p:nvPr/>
        </p:nvSpPr>
        <p:spPr bwMode="auto">
          <a:xfrm rot="-3160560">
            <a:off x="6850063" y="3578069"/>
            <a:ext cx="161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996600"/>
                </a:solidFill>
                <a:latin typeface="Tahoma" pitchFamily="34" charset="0"/>
                <a:cs typeface="Tahoma" pitchFamily="34" charset="0"/>
              </a:rPr>
              <a:t>Extubation</a:t>
            </a:r>
            <a:endParaRPr lang="th-TH" sz="2400">
              <a:solidFill>
                <a:srgbClr val="99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Text Box 51"/>
          <p:cNvSpPr txBox="1">
            <a:spLocks noChangeArrowheads="1"/>
          </p:cNvSpPr>
          <p:nvPr/>
        </p:nvSpPr>
        <p:spPr bwMode="auto">
          <a:xfrm rot="-5535544">
            <a:off x="7647781" y="3491550"/>
            <a:ext cx="1506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ahoma" pitchFamily="34" charset="0"/>
                <a:cs typeface="Tahoma" pitchFamily="34" charset="0"/>
              </a:rPr>
              <a:t>Discharge</a:t>
            </a:r>
            <a:endParaRPr lang="th-TH" sz="24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0" name="Line 52"/>
          <p:cNvSpPr>
            <a:spLocks noChangeShapeType="1"/>
          </p:cNvSpPr>
          <p:nvPr/>
        </p:nvSpPr>
        <p:spPr bwMode="auto">
          <a:xfrm>
            <a:off x="5773738" y="4473419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Box 53"/>
          <p:cNvSpPr txBox="1">
            <a:spLocks noChangeArrowheads="1"/>
          </p:cNvSpPr>
          <p:nvPr/>
        </p:nvSpPr>
        <p:spPr bwMode="auto">
          <a:xfrm>
            <a:off x="5580063" y="4760756"/>
            <a:ext cx="53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4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Text Box 54"/>
          <p:cNvSpPr txBox="1">
            <a:spLocks noChangeArrowheads="1"/>
          </p:cNvSpPr>
          <p:nvPr/>
        </p:nvSpPr>
        <p:spPr bwMode="auto">
          <a:xfrm rot="-3159679">
            <a:off x="5283994" y="3402650"/>
            <a:ext cx="2058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3300"/>
                </a:solidFill>
                <a:latin typeface="Tahoma" pitchFamily="34" charset="0"/>
                <a:cs typeface="Tahoma" pitchFamily="34" charset="0"/>
              </a:rPr>
              <a:t>Off Respirator</a:t>
            </a:r>
            <a:endParaRPr lang="th-TH" sz="2400">
              <a:solidFill>
                <a:srgbClr val="FF33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3" name="AutoShape 55"/>
          <p:cNvSpPr>
            <a:spLocks noChangeArrowheads="1"/>
          </p:cNvSpPr>
          <p:nvPr/>
        </p:nvSpPr>
        <p:spPr bwMode="auto">
          <a:xfrm>
            <a:off x="1857375" y="5338606"/>
            <a:ext cx="5500688" cy="863600"/>
          </a:xfrm>
          <a:prstGeom prst="notchedRightArrow">
            <a:avLst>
              <a:gd name="adj1" fmla="val 45593"/>
              <a:gd name="adj2" fmla="val 33676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>
                <a:solidFill>
                  <a:srgbClr val="FFFF00"/>
                </a:solidFill>
              </a:rPr>
              <a:t>Hours of mechanical ventilation</a:t>
            </a:r>
            <a:endParaRPr lang="th-TH">
              <a:solidFill>
                <a:srgbClr val="FFFF00"/>
              </a:solidFill>
            </a:endParaRPr>
          </a:p>
        </p:txBody>
      </p:sp>
      <p:sp>
        <p:nvSpPr>
          <p:cNvPr id="24" name="Text Box 56"/>
          <p:cNvSpPr txBox="1">
            <a:spLocks noChangeArrowheads="1"/>
          </p:cNvSpPr>
          <p:nvPr/>
        </p:nvSpPr>
        <p:spPr bwMode="auto">
          <a:xfrm>
            <a:off x="3635375" y="6041869"/>
            <a:ext cx="1603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3300"/>
                </a:solidFill>
              </a:rPr>
              <a:t>= T</a:t>
            </a:r>
            <a:r>
              <a:rPr lang="en-US" sz="2000">
                <a:solidFill>
                  <a:srgbClr val="FF3300"/>
                </a:solidFill>
              </a:rPr>
              <a:t>4</a:t>
            </a:r>
            <a:r>
              <a:rPr lang="en-US">
                <a:solidFill>
                  <a:srgbClr val="FF3300"/>
                </a:solidFill>
              </a:rPr>
              <a:t> – T</a:t>
            </a:r>
            <a:r>
              <a:rPr lang="en-US" sz="2000">
                <a:solidFill>
                  <a:srgbClr val="FF3300"/>
                </a:solidFill>
              </a:rPr>
              <a:t>2</a:t>
            </a:r>
            <a:endParaRPr lang="th-TH" sz="2000">
              <a:solidFill>
                <a:srgbClr val="FF3300"/>
              </a:solidFill>
            </a:endParaRPr>
          </a:p>
        </p:txBody>
      </p:sp>
      <p:sp>
        <p:nvSpPr>
          <p:cNvPr id="25" name="Line 57"/>
          <p:cNvSpPr>
            <a:spLocks noChangeShapeType="1"/>
          </p:cNvSpPr>
          <p:nvPr/>
        </p:nvSpPr>
        <p:spPr bwMode="auto">
          <a:xfrm>
            <a:off x="1716088" y="4467069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Box 58"/>
          <p:cNvSpPr txBox="1">
            <a:spLocks noChangeArrowheads="1"/>
          </p:cNvSpPr>
          <p:nvPr/>
        </p:nvSpPr>
        <p:spPr bwMode="auto">
          <a:xfrm>
            <a:off x="1476375" y="4760756"/>
            <a:ext cx="517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cs typeface="Tahoma" pitchFamily="34" charset="0"/>
              </a:rPr>
              <a:t>T</a:t>
            </a:r>
            <a:r>
              <a:rPr lang="en-US" sz="2000">
                <a:latin typeface="Tahoma" pitchFamily="34" charset="0"/>
                <a:cs typeface="Tahoma" pitchFamily="34" charset="0"/>
              </a:rPr>
              <a:t>x</a:t>
            </a:r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Text Box 59"/>
          <p:cNvSpPr txBox="1">
            <a:spLocks noChangeArrowheads="1"/>
          </p:cNvSpPr>
          <p:nvPr/>
        </p:nvSpPr>
        <p:spPr bwMode="auto">
          <a:xfrm rot="-3159027">
            <a:off x="1216025" y="3409794"/>
            <a:ext cx="2079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C66FF"/>
                </a:solidFill>
                <a:latin typeface="Tahoma" pitchFamily="34" charset="0"/>
                <a:cs typeface="Tahoma" pitchFamily="34" charset="0"/>
              </a:rPr>
              <a:t>Tracheostomy</a:t>
            </a:r>
            <a:endParaRPr lang="th-TH" sz="2400">
              <a:solidFill>
                <a:srgbClr val="CC66FF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  <p:bldP spid="14" grpId="0"/>
      <p:bldP spid="15" grpId="0"/>
      <p:bldP spid="16" grpId="0" animBg="1"/>
      <p:bldP spid="17" grpId="0"/>
      <p:bldP spid="18" grpId="0"/>
      <p:bldP spid="20" grpId="0" animBg="1"/>
      <p:bldP spid="21" grpId="0"/>
      <p:bldP spid="22" grpId="0"/>
      <p:bldP spid="23" grpId="0" animBg="1"/>
      <p:bldP spid="24" grpId="0"/>
      <p:bldP spid="25" grpId="0" animBg="1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SUMMARY ASSESMENT 2553-2554</a:t>
            </a:r>
            <a:endParaRPr lang="th-TH" dirty="0"/>
          </a:p>
        </p:txBody>
      </p:sp>
      <p:graphicFrame>
        <p:nvGraphicFramePr>
          <p:cNvPr id="4" name="แผนภูมิ 3"/>
          <p:cNvGraphicFramePr/>
          <p:nvPr/>
        </p:nvGraphicFramePr>
        <p:xfrm>
          <a:off x="428596" y="2000240"/>
          <a:ext cx="8215370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4282" y="1500174"/>
            <a:ext cx="1356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percentage</a:t>
            </a:r>
            <a:endParaRPr lang="th-TH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90511"/>
            <a:ext cx="9001156" cy="669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งบกองทุนหลักประกันสุขภาพแห่งชาติ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งบอัตราเหมาจ่ายรายหัว</a:t>
            </a:r>
          </a:p>
          <a:p>
            <a:r>
              <a:rPr lang="th-TH" dirty="0" smtClean="0"/>
              <a:t>งบบริการสุขภาพ</a:t>
            </a:r>
            <a:r>
              <a:rPr lang="en-US" dirty="0" smtClean="0"/>
              <a:t> </a:t>
            </a:r>
            <a:r>
              <a:rPr lang="th-TH" dirty="0" smtClean="0"/>
              <a:t>ผู้ป่วย</a:t>
            </a:r>
            <a:r>
              <a:rPr lang="en-US" dirty="0" smtClean="0"/>
              <a:t>HIV</a:t>
            </a:r>
            <a:endParaRPr lang="th-TH" dirty="0" smtClean="0"/>
          </a:p>
          <a:p>
            <a:r>
              <a:rPr lang="th-TH" dirty="0" smtClean="0"/>
              <a:t>งบบริการสุขภาพผู้ป่วยไตวายเรื้อรัง</a:t>
            </a:r>
          </a:p>
          <a:p>
            <a:r>
              <a:rPr lang="th-TH" dirty="0" smtClean="0"/>
              <a:t>งบบริการโรคเรื้อรัง</a:t>
            </a:r>
            <a:r>
              <a:rPr lang="en-US" dirty="0" smtClean="0"/>
              <a:t>(DM,HT)</a:t>
            </a:r>
          </a:p>
          <a:p>
            <a:r>
              <a:rPr lang="th-TH" dirty="0" smtClean="0"/>
              <a:t>งบบริการสุขภาพผู้ป่วยจิตเวช</a:t>
            </a:r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งบอัตราเหมาจ่ายรายหัว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OPD</a:t>
            </a:r>
          </a:p>
          <a:p>
            <a:r>
              <a:rPr lang="en-US" dirty="0" smtClean="0"/>
              <a:t>IPD</a:t>
            </a:r>
          </a:p>
          <a:p>
            <a:r>
              <a:rPr lang="en-US" dirty="0" smtClean="0"/>
              <a:t>High </a:t>
            </a:r>
            <a:r>
              <a:rPr lang="en-US" dirty="0" err="1" smtClean="0"/>
              <a:t>cost,A</a:t>
            </a:r>
            <a:r>
              <a:rPr lang="en-US" dirty="0" smtClean="0"/>
              <a:t>/E,</a:t>
            </a:r>
            <a:r>
              <a:rPr lang="th-TH" dirty="0" smtClean="0"/>
              <a:t>เฉพาะโรค</a:t>
            </a:r>
            <a:r>
              <a:rPr lang="en-US" dirty="0" smtClean="0"/>
              <a:t>*,</a:t>
            </a:r>
            <a:r>
              <a:rPr lang="th-TH" dirty="0" smtClean="0"/>
              <a:t>ยาจำเป็น</a:t>
            </a:r>
            <a:endParaRPr lang="en-US" dirty="0" smtClean="0"/>
          </a:p>
          <a:p>
            <a:r>
              <a:rPr lang="en-US" dirty="0" smtClean="0"/>
              <a:t>PP</a:t>
            </a:r>
          </a:p>
          <a:p>
            <a:r>
              <a:rPr lang="th-TH" dirty="0" smtClean="0"/>
              <a:t>ฟื้นฟูสมรรถภาพด้านการแพทย์</a:t>
            </a:r>
          </a:p>
          <a:p>
            <a:r>
              <a:rPr lang="th-TH" dirty="0" smtClean="0"/>
              <a:t>แพทย์แผนไทย</a:t>
            </a:r>
          </a:p>
          <a:p>
            <a:r>
              <a:rPr lang="th-TH" dirty="0" smtClean="0"/>
              <a:t>ตติยภูมิเฉพาะด้าน</a:t>
            </a:r>
            <a:r>
              <a:rPr lang="en-US" dirty="0" smtClean="0"/>
              <a:t>(</a:t>
            </a:r>
            <a:r>
              <a:rPr lang="th-TH" dirty="0" smtClean="0"/>
              <a:t>โรคที่มีอัตราตายสูง</a:t>
            </a:r>
            <a:r>
              <a:rPr lang="en-US" dirty="0" smtClean="0"/>
              <a:t>)</a:t>
            </a:r>
            <a:endParaRPr lang="th-TH" dirty="0" smtClean="0"/>
          </a:p>
          <a:p>
            <a:pPr>
              <a:buNone/>
            </a:pPr>
            <a:r>
              <a:rPr lang="th-TH" dirty="0" smtClean="0"/>
              <a:t>           ฯลฯ</a:t>
            </a:r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ระบบการจ่าย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Exclusive capitation</a:t>
            </a:r>
          </a:p>
          <a:p>
            <a:r>
              <a:rPr lang="en-US" dirty="0" smtClean="0"/>
              <a:t>DRG; </a:t>
            </a:r>
            <a:r>
              <a:rPr lang="en-US" dirty="0" err="1" smtClean="0"/>
              <a:t>adjRW</a:t>
            </a:r>
            <a:r>
              <a:rPr lang="en-US" dirty="0" smtClean="0"/>
              <a:t> WITH GLOBAL BUDGET</a:t>
            </a:r>
          </a:p>
          <a:p>
            <a:r>
              <a:rPr lang="en-US" dirty="0" smtClean="0"/>
              <a:t>On  top DRG system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Point system with global budget</a:t>
            </a:r>
          </a:p>
          <a:p>
            <a:r>
              <a:rPr lang="en-US" dirty="0" smtClean="0"/>
              <a:t>Point system with ceiling with global budget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-(</a:t>
            </a:r>
            <a:r>
              <a:rPr lang="th-TH" dirty="0" smtClean="0"/>
              <a:t>จ่ายตามเรียกเก็บแต่ไม่เกินราคากลาง</a:t>
            </a:r>
            <a:r>
              <a:rPr lang="en-US" dirty="0" smtClean="0"/>
              <a:t>;</a:t>
            </a:r>
            <a:r>
              <a:rPr lang="th-TH" dirty="0" smtClean="0"/>
              <a:t>เหมาจ่าย</a:t>
            </a:r>
            <a:r>
              <a:rPr lang="en-US" dirty="0" smtClean="0"/>
              <a:t>)-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500034" y="1857363"/>
            <a:ext cx="8358246" cy="35004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h-TH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ข้อมูลล่าช้า</a:t>
            </a:r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/</a:t>
            </a:r>
            <a:r>
              <a:rPr lang="th-TH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ข้อมูล </a:t>
            </a:r>
            <a:r>
              <a:rPr lang="en-US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Deny </a:t>
            </a:r>
            <a:endParaRPr lang="th-TH" sz="6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33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การ</a:t>
            </a:r>
            <a:r>
              <a:rPr lang="th-TH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อุทธรณ์  ปี</a:t>
            </a:r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2553</a:t>
            </a:r>
            <a:endParaRPr lang="th-TH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33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4" y="285728"/>
            <a:ext cx="3786214" cy="85725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h-TH" sz="5400" b="1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รหัส </a:t>
            </a:r>
            <a:r>
              <a:rPr lang="en-US" sz="5400" b="1" dirty="0" smtClean="0">
                <a:solidFill>
                  <a:srgbClr val="FFFF00"/>
                </a:solidFill>
                <a:latin typeface="TH Niramit AS" pitchFamily="2" charset="-34"/>
                <a:cs typeface="TH Niramit AS" pitchFamily="2" charset="-34"/>
              </a:rPr>
              <a:t>Deny</a:t>
            </a:r>
            <a:endParaRPr lang="en-US" sz="5400" b="1" dirty="0">
              <a:solidFill>
                <a:srgbClr val="FFFF00"/>
              </a:solidFill>
              <a:latin typeface="TH Niramit AS" pitchFamily="2" charset="-34"/>
              <a:cs typeface="TH Niramit AS" pitchFamily="2" charset="-34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57157" y="1349398"/>
          <a:ext cx="8501123" cy="823405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85819"/>
                <a:gridCol w="7005645"/>
                <a:gridCol w="709659"/>
              </a:tblGrid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G20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หน่วบริการทบทวนเรื่องหลักการให้รหัสโรค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G21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หน่วบริการทบทวนเรื่องหลักการให้รหัสหัตถการ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8982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G22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หน่วบริการทบทวนเรื่องหลักการให้รหัสหัตถการ หรือจำนวนวันนอน กรณี ใส่เครื่องช่วยหายใจ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G23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หน่วบริการทบทวนเรื่องหลักการให้รหัสหัตถการ กรณีคลอดบุตร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G24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หน่วบริการทบทวนการบันทึกน้ำหนักเด็กแรกเกิดหรือการให้รหัสโรค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H01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-เบิก </a:t>
                      </a:r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IPHC1 </a:t>
                      </a:r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แต่ </a:t>
                      </a:r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ICD 10/ICD-9CM</a:t>
                      </a:r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ไม่สัมพันธ์กับรายการที่เบิก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H02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-เบิก </a:t>
                      </a:r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OPHC / IPHC2 </a:t>
                      </a:r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แต่ </a:t>
                      </a:r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ICD 10/ICD-9CM</a:t>
                      </a:r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ไม่สัมพันธ์กับรายการที่เบิก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489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I04</a:t>
                      </a:r>
                      <a:endParaRPr lang="en-US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- ICD-10 / ICD-9CM  </a:t>
                      </a:r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ไม่สัมพันธ์กับรายการ </a:t>
                      </a:r>
                      <a:r>
                        <a:rPr lang="en-US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Instrument  </a:t>
                      </a:r>
                      <a:r>
                        <a:rPr lang="th-TH" sz="2800" b="1" u="none" strike="noStrike">
                          <a:latin typeface="TH SarabunPSK" pitchFamily="34" charset="-34"/>
                          <a:cs typeface="TH SarabunPSK" pitchFamily="34" charset="-34"/>
                        </a:rPr>
                        <a:t>ที่ขอเบิก</a:t>
                      </a:r>
                      <a:endParaRPr lang="th-TH" sz="2800" b="1" i="0" u="none" strike="noStrike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  <a:tr h="8982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I06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- ICD-10 / ICD-9CM </a:t>
                      </a:r>
                      <a:r>
                        <a:rPr lang="th-TH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และรายการ </a:t>
                      </a:r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Instrument  </a:t>
                      </a:r>
                      <a:r>
                        <a:rPr lang="th-TH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ไม่สัมพันธ์กับประเภทการเข้ารับบริการ  ( </a:t>
                      </a:r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OP / IP )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u="none" strike="noStrike" dirty="0">
                          <a:latin typeface="TH SarabunPSK" pitchFamily="34" charset="-34"/>
                          <a:cs typeface="TH SarabunPSK" pitchFamily="34" charset="-34"/>
                        </a:rPr>
                        <a:t>D 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951" marR="7951" marT="7951" marB="0" anchor="b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Grp="1" noChangeArrowheads="1"/>
          </p:cNvSpPr>
          <p:nvPr>
            <p:ph type="title"/>
          </p:nvPr>
        </p:nvSpPr>
        <p:spPr>
          <a:xfrm>
            <a:off x="428596" y="1000108"/>
            <a:ext cx="8229600" cy="64294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24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เปรียบเทียบการสัดส่วนการจ่ายระหว่างทันเวลาและล่าช้า</a:t>
            </a:r>
          </a:p>
        </p:txBody>
      </p:sp>
      <p:graphicFrame>
        <p:nvGraphicFramePr>
          <p:cNvPr id="33796" name="Object 4"/>
          <p:cNvGraphicFramePr>
            <a:graphicFrameLocks noChangeAspect="1"/>
          </p:cNvGraphicFramePr>
          <p:nvPr>
            <p:ph idx="1"/>
          </p:nvPr>
        </p:nvGraphicFramePr>
        <p:xfrm>
          <a:off x="468313" y="1773238"/>
          <a:ext cx="8135937" cy="4176712"/>
        </p:xfrm>
        <a:graphic>
          <a:graphicData uri="http://schemas.openxmlformats.org/presentationml/2006/ole">
            <p:oleObj spid="_x0000_s707586" name="แผนภูมิ" r:id="rId3" imgW="5867400" imgH="2695575" progId="Excel.Sheet.8">
              <p:embed/>
            </p:oleObj>
          </a:graphicData>
        </a:graphic>
      </p:graphicFrame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1547813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3.15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1979613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1.41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2411413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3.50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2916238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2.71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3348038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0.64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3779838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1.28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4211638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1.35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4716463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3.81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5148263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2.12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5580063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3.26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6083300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3.83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6516688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3.26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11" name="Text Box 19"/>
          <p:cNvSpPr txBox="1">
            <a:spLocks noChangeArrowheads="1"/>
          </p:cNvSpPr>
          <p:nvPr/>
        </p:nvSpPr>
        <p:spPr bwMode="auto">
          <a:xfrm>
            <a:off x="6948488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4.57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7380288" y="1916113"/>
            <a:ext cx="5762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17.28</a:t>
            </a:r>
            <a:endParaRPr lang="th-TH" sz="1000" b="1">
              <a:latin typeface="Tahoma" pitchFamily="34" charset="0"/>
            </a:endParaRPr>
          </a:p>
        </p:txBody>
      </p:sp>
      <p:sp>
        <p:nvSpPr>
          <p:cNvPr id="33813" name="Text Box 21"/>
          <p:cNvSpPr txBox="1">
            <a:spLocks noChangeArrowheads="1"/>
          </p:cNvSpPr>
          <p:nvPr/>
        </p:nvSpPr>
        <p:spPr bwMode="auto">
          <a:xfrm>
            <a:off x="7885113" y="1916113"/>
            <a:ext cx="504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latin typeface="Tahoma" pitchFamily="34" charset="0"/>
              </a:rPr>
              <a:t>2.58</a:t>
            </a:r>
            <a:endParaRPr lang="th-TH" sz="1000" b="1"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5"/>
          <p:cNvSpPr>
            <a:spLocks noGrp="1" noChangeArrowheads="1"/>
          </p:cNvSpPr>
          <p:nvPr>
            <p:ph type="title"/>
          </p:nvPr>
        </p:nvSpPr>
        <p:spPr>
          <a:xfrm>
            <a:off x="600076" y="1000108"/>
            <a:ext cx="7972452" cy="857248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ข้อมูลล่าช้าแยกตามจำนวนเดือนที่ล่าช้า</a:t>
            </a:r>
          </a:p>
        </p:txBody>
      </p:sp>
      <p:graphicFrame>
        <p:nvGraphicFramePr>
          <p:cNvPr id="34820" name="Object 4"/>
          <p:cNvGraphicFramePr>
            <a:graphicFrameLocks noChangeAspect="1"/>
          </p:cNvGraphicFramePr>
          <p:nvPr>
            <p:ph idx="1"/>
          </p:nvPr>
        </p:nvGraphicFramePr>
        <p:xfrm>
          <a:off x="579466" y="2071678"/>
          <a:ext cx="8064500" cy="4546602"/>
        </p:xfrm>
        <a:graphic>
          <a:graphicData uri="http://schemas.openxmlformats.org/presentationml/2006/ole">
            <p:oleObj spid="_x0000_s708610" name="แผนภูมิ" r:id="rId3" imgW="5457825" imgH="3133725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/>
          <p:cNvSpPr>
            <a:spLocks noGrp="1" noChangeArrowheads="1"/>
          </p:cNvSpPr>
          <p:nvPr>
            <p:ph type="title"/>
          </p:nvPr>
        </p:nvSpPr>
        <p:spPr>
          <a:xfrm>
            <a:off x="600076" y="1071546"/>
            <a:ext cx="7829576" cy="71438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48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ร้อยละการปฏิเสธการจ่าย</a:t>
            </a:r>
          </a:p>
        </p:txBody>
      </p:sp>
      <p:graphicFrame>
        <p:nvGraphicFramePr>
          <p:cNvPr id="32776" name="Object 8"/>
          <p:cNvGraphicFramePr>
            <a:graphicFrameLocks noChangeAspect="1"/>
          </p:cNvGraphicFramePr>
          <p:nvPr>
            <p:ph idx="1"/>
          </p:nvPr>
        </p:nvGraphicFramePr>
        <p:xfrm>
          <a:off x="539750" y="1857364"/>
          <a:ext cx="8247092" cy="4683127"/>
        </p:xfrm>
        <a:graphic>
          <a:graphicData uri="http://schemas.openxmlformats.org/presentationml/2006/ole">
            <p:oleObj spid="_x0000_s709634" name="แผนภูมิ" r:id="rId3" imgW="4686300" imgH="2933700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>
          <a:xfrm>
            <a:off x="571472" y="928670"/>
            <a:ext cx="7929618" cy="71438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4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การปฏิเสธการจ่าย </a:t>
            </a:r>
            <a:r>
              <a:rPr lang="en-US" sz="4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5 </a:t>
            </a:r>
            <a:r>
              <a:rPr lang="th-TH" sz="4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อันดับแรก</a:t>
            </a:r>
          </a:p>
        </p:txBody>
      </p:sp>
      <p:graphicFrame>
        <p:nvGraphicFramePr>
          <p:cNvPr id="31752" name="Object 8"/>
          <p:cNvGraphicFramePr>
            <a:graphicFrameLocks noChangeAspect="1"/>
          </p:cNvGraphicFramePr>
          <p:nvPr>
            <p:ph idx="1"/>
          </p:nvPr>
        </p:nvGraphicFramePr>
        <p:xfrm>
          <a:off x="357158" y="1714488"/>
          <a:ext cx="8358245" cy="4298969"/>
        </p:xfrm>
        <a:graphic>
          <a:graphicData uri="http://schemas.openxmlformats.org/presentationml/2006/ole">
            <p:oleObj spid="_x0000_s710658" name="แผนภูมิ" r:id="rId3" imgW="5534025" imgH="2895600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แผนภูมิ 3"/>
          <p:cNvGraphicFramePr/>
          <p:nvPr/>
        </p:nvGraphicFramePr>
        <p:xfrm>
          <a:off x="357158" y="1857364"/>
          <a:ext cx="8215370" cy="4443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357158" y="285728"/>
            <a:ext cx="8229600" cy="11430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/>
              <a:t>CODE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ASSESMENT 2553-2554</a:t>
            </a:r>
            <a:endParaRPr kumimoji="0" lang="th-TH" sz="4400" b="0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500174"/>
            <a:ext cx="1356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percentage</a:t>
            </a:r>
            <a:endParaRPr lang="th-TH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99" name="Group 99"/>
          <p:cNvGraphicFramePr>
            <a:graphicFrameLocks noGrp="1"/>
          </p:cNvGraphicFramePr>
          <p:nvPr>
            <p:ph/>
          </p:nvPr>
        </p:nvGraphicFramePr>
        <p:xfrm>
          <a:off x="346075" y="793770"/>
          <a:ext cx="8474075" cy="5921378"/>
        </p:xfrm>
        <a:graphic>
          <a:graphicData uri="http://schemas.openxmlformats.org/drawingml/2006/table">
            <a:tbl>
              <a:tblPr/>
              <a:tblGrid>
                <a:gridCol w="1489075"/>
                <a:gridCol w="6985000"/>
              </a:tblGrid>
              <a:tr h="2762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WARNING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ความหมาย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D01C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มีการเบิกจ่ายในโครงการบริหารโรคเฉพาะ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I08W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เบิกข้อเข่าเทียมจากองค์การเภสัชกรรม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I09W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รอจ่ายอุปกรณ์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W01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-เบิกค่าใช้จ่ายสูง (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รายการ ) แต่ไม่มี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ICD 10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และ 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ICD 9CM 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หรือกลุ่ม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DRG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ที่ให้โปรแกรม</a:t>
                      </a:r>
                    </a:p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ตรวจสอบ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W02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จำนวนวันนอน (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LOS</a:t>
                      </a: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 เทียบกับวันนอนมาตรฐานในกลุ่มโรค(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DRG</a:t>
                      </a: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)นั้น มีค่ามากเป็น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เท่า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W03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-หน่วยบริการให้บริการผู้มีสิทธิว่าง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W04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-ค่า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RW &gt; </a:t>
                      </a: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=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4 , </a:t>
                      </a: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จำนวนวันนอน=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0</a:t>
                      </a: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วัน และมีชนิดการจำหน่าย   (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discharge type </a:t>
                      </a: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 คือจำหน่ายโดยแพทย์อนุญาต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W08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IP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มียอดเรียกเก็บน้อยกว่า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10,000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บาท และจ่ายชดเชยมากกว่า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20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เท่าของวงเงินเรียกเก็บ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W09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IP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มียอดเรียกเก็บมากกว่าหรือเท่ากับ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10,000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บาท แต่ไม่เกิน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50,000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บาท และจ่ายชดเชยมากกว่า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10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เท่าของวงเงินเรียกเก็บ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W10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IP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มียอดเรียกเก็บมากกว่าหรือเท่ากับ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50,000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บาท แต่ไม่เกิน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100,000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บาท และจ่ายชดเชยมากกว่า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เท่าของวงเงินเรียกเก็บ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W11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IP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  มียอดเรียกเก็บมากกว่า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100,000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บาท และจ่ายชดเชยมากกว่า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เท่าของวงเงินเรียกเก็บ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W12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ICD-10</a:t>
                      </a: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/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ICD-9CM</a:t>
                      </a: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ไม่สัมพันธ์กับรายการ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Instrument</a:t>
                      </a: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ที่ขอเบิก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W13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ICD-10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/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ICD-9CM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/กลุ่ม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DRG 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ไม่เข้าเกณฑ์จ่ายชดเชย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W14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จำนวนเงินค่ารถ เกิน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2,000</a:t>
                      </a: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บาท หรือ บันทึกรหัสหน่วยบริการรับส่งต่อไม่ถูกต้อง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W15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รอผลการ 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Audit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W16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จำนวนชั่วโมงมากกว่า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LOS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02496" name="Text Box 96"/>
          <p:cNvSpPr txBox="1">
            <a:spLocks noChangeArrowheads="1"/>
          </p:cNvSpPr>
          <p:nvPr/>
        </p:nvSpPr>
        <p:spPr bwMode="auto">
          <a:xfrm>
            <a:off x="5357818" y="252691"/>
            <a:ext cx="3429024" cy="46166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400" b="1" dirty="0">
                <a:latin typeface="Tahoma" pitchFamily="34" charset="0"/>
                <a:cs typeface="Tahoma" pitchFamily="34" charset="0"/>
              </a:rPr>
              <a:t>รหัสเตือนข้อมูลที่ส่งเบิก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071538" y="1785926"/>
            <a:ext cx="7143800" cy="264320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h-TH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การขอรับค่าใช้จ่าย</a:t>
            </a:r>
          </a:p>
          <a:p>
            <a:pPr algn="ctr"/>
            <a:r>
              <a:rPr lang="th-TH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กองทุนอุบัติเหตุฉุกเฉิน</a:t>
            </a:r>
          </a:p>
        </p:txBody>
      </p:sp>
      <p:pic>
        <p:nvPicPr>
          <p:cNvPr id="38915" name="Picture 3" descr="ANd9GcRrUsrWoNIHCeUXqr6lBR9iw4HUM7vFvBMTC9exv38X9QAgB8I&amp;t=1&amp;usg=__Mesd9eekfagXEXO3rZ902eBmsY8=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214290"/>
            <a:ext cx="1857388" cy="1357322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428728" y="4643446"/>
            <a:ext cx="6580648" cy="830997"/>
          </a:xfrm>
          <a:prstGeom prst="rect">
            <a:avLst/>
          </a:prstGeom>
          <a:solidFill>
            <a:srgbClr val="FFCCFF"/>
          </a:solidFill>
          <a:ln>
            <a:solidFill>
              <a:srgbClr val="66FFFF"/>
            </a:solidFill>
          </a:ln>
        </p:spPr>
        <p:txBody>
          <a:bodyPr wrap="none">
            <a:spAutoFit/>
          </a:bodyPr>
          <a:lstStyle/>
          <a:p>
            <a:pPr fontAlgn="b"/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จำนวน  </a:t>
            </a:r>
            <a:r>
              <a:rPr lang="en-US" sz="4800" b="1" u="sng" dirty="0" smtClean="0">
                <a:solidFill>
                  <a:srgbClr val="A50021"/>
                </a:solidFill>
                <a:latin typeface="Tahoma" pitchFamily="34" charset="0"/>
                <a:cs typeface="Tahoma" pitchFamily="34" charset="0"/>
              </a:rPr>
              <a:t>3,671,739,900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บาท</a:t>
            </a:r>
            <a:endParaRPr lang="th-TH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57356" y="5815142"/>
            <a:ext cx="542928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b">
              <a:lnSpc>
                <a:spcPct val="90000"/>
              </a:lnSpc>
            </a:pPr>
            <a:r>
              <a:rPr lang="th-TH" sz="2400" dirty="0" smtClean="0">
                <a:latin typeface="Tahoma" pitchFamily="34" charset="0"/>
              </a:rPr>
              <a:t>เงิน </a:t>
            </a:r>
            <a:r>
              <a:rPr lang="en-US" sz="2400" dirty="0" smtClean="0">
                <a:latin typeface="Tahoma" pitchFamily="34" charset="0"/>
              </a:rPr>
              <a:t>Capitation </a:t>
            </a:r>
            <a:r>
              <a:rPr lang="th-TH" sz="2400" dirty="0" smtClean="0">
                <a:latin typeface="Tahoma" pitchFamily="34" charset="0"/>
              </a:rPr>
              <a:t>อุบัติเหตุฉุกเฉิน </a:t>
            </a:r>
            <a:r>
              <a:rPr lang="en-US" sz="2400" dirty="0" smtClean="0">
                <a:latin typeface="Tahoma" pitchFamily="34" charset="0"/>
              </a:rPr>
              <a:t>76.50 </a:t>
            </a:r>
            <a:r>
              <a:rPr lang="th-TH" sz="2400" dirty="0" smtClean="0">
                <a:latin typeface="Tahoma" pitchFamily="34" charset="0"/>
              </a:rPr>
              <a:t>บาท </a:t>
            </a:r>
            <a:r>
              <a:rPr lang="en-US" sz="2400" dirty="0" smtClean="0">
                <a:latin typeface="Tahoma" pitchFamily="34" charset="0"/>
              </a:rPr>
              <a:t>*</a:t>
            </a:r>
            <a:r>
              <a:rPr lang="th-TH" sz="2400" dirty="0" smtClean="0">
                <a:latin typeface="Tahoma" pitchFamily="34" charset="0"/>
              </a:rPr>
              <a:t>                             </a:t>
            </a:r>
            <a:r>
              <a:rPr lang="en-US" sz="2400" dirty="0" smtClean="0">
                <a:latin typeface="Tahoma" pitchFamily="34" charset="0"/>
              </a:rPr>
              <a:t> </a:t>
            </a:r>
            <a:r>
              <a:rPr lang="th-TH" sz="2400" dirty="0" smtClean="0">
                <a:latin typeface="Tahoma" pitchFamily="34" charset="0"/>
              </a:rPr>
              <a:t>จำนวนประชากร</a:t>
            </a:r>
            <a:r>
              <a:rPr lang="en-US" sz="2400" dirty="0" smtClean="0">
                <a:latin typeface="Tahoma" pitchFamily="34" charset="0"/>
              </a:rPr>
              <a:t> UC 47.9966 </a:t>
            </a:r>
            <a:r>
              <a:rPr lang="th-TH" sz="2400" dirty="0" smtClean="0">
                <a:latin typeface="Tahoma" pitchFamily="34" charset="0"/>
              </a:rPr>
              <a:t>ล้านคน</a:t>
            </a:r>
            <a:endParaRPr lang="th-TH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7" name="Rectangle 5"/>
          <p:cNvSpPr>
            <a:spLocks noGrp="1" noChangeArrowheads="1"/>
          </p:cNvSpPr>
          <p:nvPr>
            <p:ph type="title"/>
          </p:nvPr>
        </p:nvSpPr>
        <p:spPr>
          <a:xfrm>
            <a:off x="600076" y="857240"/>
            <a:ext cx="7972452" cy="1143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ข้อมูลปฏิเสธการจ่ายจากกองทุน </a:t>
            </a:r>
            <a:r>
              <a:rPr lang="en-US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IPAE </a:t>
            </a:r>
            <a:br>
              <a:rPr lang="en-US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r>
              <a:rPr lang="en-US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5 </a:t>
            </a:r>
            <a:r>
              <a:rPr lang="th-TH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อันดับแรก</a:t>
            </a:r>
          </a:p>
        </p:txBody>
      </p:sp>
      <p:graphicFrame>
        <p:nvGraphicFramePr>
          <p:cNvPr id="125960" name="Object 8"/>
          <p:cNvGraphicFramePr>
            <a:graphicFrameLocks noChangeAspect="1"/>
          </p:cNvGraphicFramePr>
          <p:nvPr>
            <p:ph idx="1"/>
          </p:nvPr>
        </p:nvGraphicFramePr>
        <p:xfrm>
          <a:off x="468313" y="2000240"/>
          <a:ext cx="8247091" cy="4572032"/>
        </p:xfrm>
        <a:graphic>
          <a:graphicData uri="http://schemas.openxmlformats.org/presentationml/2006/ole">
            <p:oleObj spid="_x0000_s711682" name="แผนภูมิ" r:id="rId3" imgW="5838825" imgH="2962275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35" name="Rectangle 211"/>
          <p:cNvSpPr>
            <a:spLocks noGrp="1" noChangeArrowheads="1"/>
          </p:cNvSpPr>
          <p:nvPr>
            <p:ph type="title"/>
          </p:nvPr>
        </p:nvSpPr>
        <p:spPr>
          <a:xfrm>
            <a:off x="857224" y="714356"/>
            <a:ext cx="7729534" cy="50006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4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ความหมายรหัสการ</a:t>
            </a:r>
            <a:r>
              <a:rPr lang="en-US" sz="40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Deny</a:t>
            </a:r>
            <a:endParaRPr lang="th-TH" sz="4000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129247" name="Group 223"/>
          <p:cNvGraphicFramePr>
            <a:graphicFrameLocks noGrp="1"/>
          </p:cNvGraphicFramePr>
          <p:nvPr>
            <p:ph idx="1"/>
          </p:nvPr>
        </p:nvGraphicFramePr>
        <p:xfrm>
          <a:off x="285752" y="1214422"/>
          <a:ext cx="8786842" cy="5553066"/>
        </p:xfrm>
        <a:graphic>
          <a:graphicData uri="http://schemas.openxmlformats.org/drawingml/2006/table">
            <a:tbl>
              <a:tblPr/>
              <a:tblGrid>
                <a:gridCol w="1304270"/>
                <a:gridCol w="7482572"/>
              </a:tblGrid>
              <a:tr h="47681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รหัส</a:t>
                      </a:r>
                      <a:endParaRPr kumimoji="0" 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ความหมาย</a:t>
                      </a:r>
                      <a:endParaRPr kumimoji="0" 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G14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ข้อมูลซ้ำซ้อน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G05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จำนวนวันนอนไม่สัมพันธ์กับการรักษาพยาบาล  / ค่าใช้จ่าย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S02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ICD-10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/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ICD-9CM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/กลุ่ม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DRG 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ไม่เข้าเกณฑ์จ่ายชดเชย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S04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-ไม่ใช่สิทธิประกันสังคม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D01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มีการเบิกจ่ายในโครงการบริหารโรคเฉพาะ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G08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ทบทวนการให้รหัสหัตถการ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8606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G13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Leave Day 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ไม่ถูกต้อง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G02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-การทำ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Organ Transplantation 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ไม่อยู่ในชุดสิทธิประโยชน์ของ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UC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G03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-ระหว่างรักษาเป็น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IP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มีการรักษาเป็น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OP 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ในหน่วยบริการเดียวกัน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G10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ให้รหัสโรค/รหัสหัตถการ ไม่ถูกต้องตามหลักการให้รหัส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S02, S04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ICD-10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/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ICD-9CM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/กลุ่ม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DRG 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ไม่เข้าเกณฑ์จ่ายชดเชย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ไม่ใช่สิทธิประกันสังคม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G01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-หน่วยบริการไม่บันทึกข้อมูล ระบุใช้สิทธิ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UC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S06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-บันทึกรหัสโครงการพิเศษไม่ตรงตามเงื่อนไขที่กำหนด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G05, G14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จำนวนวันนอนไม่สัมพันธ์กับการรักษาพยาบาล  / ค่าใช้จ่าย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, </a:t>
                      </a: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ข้อมูลซ้ำซ้อน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3841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G09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- ชนิดการจำหน่ายไม่ถูกต้อง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cs typeface="Angsana New" pitchFamily="18" charset="-34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38588" y="2276475"/>
            <a:ext cx="5026025" cy="1503363"/>
          </a:xfrm>
        </p:spPr>
        <p:txBody>
          <a:bodyPr/>
          <a:lstStyle/>
          <a:p>
            <a:pPr marL="838200" indent="-838200" algn="l"/>
            <a:r>
              <a:rPr lang="th-TH" sz="3600" b="1"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1000100" y="1643050"/>
            <a:ext cx="6929485" cy="193899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การขอรับค่าใช้จ่ายกองทุนค่าใช้จ่ายสูง</a:t>
            </a:r>
          </a:p>
        </p:txBody>
      </p:sp>
      <p:sp>
        <p:nvSpPr>
          <p:cNvPr id="7" name="Rectangle 6"/>
          <p:cNvSpPr/>
          <p:nvPr/>
        </p:nvSpPr>
        <p:spPr>
          <a:xfrm>
            <a:off x="1000100" y="3929066"/>
            <a:ext cx="7000924" cy="830997"/>
          </a:xfrm>
          <a:prstGeom prst="rect">
            <a:avLst/>
          </a:prstGeom>
          <a:solidFill>
            <a:srgbClr val="FFCCFF"/>
          </a:solidFill>
          <a:ln>
            <a:solidFill>
              <a:srgbClr val="66FFFF"/>
            </a:solidFill>
          </a:ln>
        </p:spPr>
        <p:txBody>
          <a:bodyPr wrap="square">
            <a:spAutoFit/>
          </a:bodyPr>
          <a:lstStyle/>
          <a:p>
            <a:pPr fontAlgn="b"/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จำนวน  </a:t>
            </a:r>
            <a:r>
              <a:rPr lang="en-US" sz="4800" b="1" u="sng" dirty="0" smtClean="0">
                <a:solidFill>
                  <a:srgbClr val="A50021"/>
                </a:solidFill>
                <a:latin typeface="Tahoma" pitchFamily="34" charset="0"/>
                <a:cs typeface="Tahoma" pitchFamily="34" charset="0"/>
              </a:rPr>
              <a:t>3,671,739,900</a:t>
            </a:r>
            <a:r>
              <a:rPr lang="en-US" sz="2400" b="1" dirty="0" smtClean="0">
                <a:latin typeface="Tahoma" pitchFamily="34" charset="0"/>
                <a:cs typeface="Tahoma" pitchFamily="34" charset="0"/>
              </a:rPr>
              <a:t>  </a:t>
            </a:r>
            <a:r>
              <a:rPr lang="th-TH" sz="2400" b="1" dirty="0" smtClean="0">
                <a:latin typeface="Tahoma" pitchFamily="34" charset="0"/>
                <a:cs typeface="Tahoma" pitchFamily="34" charset="0"/>
              </a:rPr>
              <a:t>บาท</a:t>
            </a:r>
            <a:endParaRPr lang="th-TH" sz="24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5984" y="5831180"/>
            <a:ext cx="485778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">
              <a:lnSpc>
                <a:spcPct val="90000"/>
              </a:lnSpc>
            </a:pPr>
            <a:r>
              <a:rPr lang="th-TH" sz="2400" b="1" dirty="0" smtClean="0">
                <a:latin typeface="Tahoma" pitchFamily="34" charset="0"/>
              </a:rPr>
              <a:t>เงิน </a:t>
            </a:r>
            <a:r>
              <a:rPr lang="en-US" sz="2400" b="1" dirty="0" smtClean="0">
                <a:latin typeface="Tahoma" pitchFamily="34" charset="0"/>
              </a:rPr>
              <a:t>Capitation </a:t>
            </a:r>
            <a:r>
              <a:rPr lang="th-TH" sz="2400" b="1" dirty="0" smtClean="0">
                <a:latin typeface="Tahoma" pitchFamily="34" charset="0"/>
              </a:rPr>
              <a:t>ผู้ป่วยใน </a:t>
            </a:r>
            <a:r>
              <a:rPr lang="en-US" b="1" dirty="0" smtClean="0">
                <a:solidFill>
                  <a:srgbClr val="A50021"/>
                </a:solidFill>
                <a:latin typeface="Tahoma" pitchFamily="34" charset="0"/>
              </a:rPr>
              <a:t>94.23 </a:t>
            </a:r>
            <a:r>
              <a:rPr lang="th-TH" b="1" dirty="0" smtClean="0">
                <a:solidFill>
                  <a:srgbClr val="A50021"/>
                </a:solidFill>
                <a:latin typeface="Tahoma" pitchFamily="34" charset="0"/>
              </a:rPr>
              <a:t>บาท</a:t>
            </a:r>
            <a:r>
              <a:rPr lang="en-US" sz="2400" b="1" dirty="0" smtClean="0">
                <a:latin typeface="Tahoma" pitchFamily="34" charset="0"/>
              </a:rPr>
              <a:t> </a:t>
            </a:r>
            <a:r>
              <a:rPr lang="th-TH" sz="2400" b="1" dirty="0" smtClean="0">
                <a:latin typeface="Tahoma" pitchFamily="34" charset="0"/>
              </a:rPr>
              <a:t>  </a:t>
            </a:r>
            <a:r>
              <a:rPr lang="en-US" sz="2400" b="1" dirty="0" smtClean="0">
                <a:latin typeface="Tahoma" pitchFamily="34" charset="0"/>
              </a:rPr>
              <a:t>* </a:t>
            </a:r>
            <a:r>
              <a:rPr lang="th-TH" sz="2400" b="1" dirty="0" smtClean="0">
                <a:latin typeface="Tahoma" pitchFamily="34" charset="0"/>
              </a:rPr>
              <a:t>จำนวนประชากร</a:t>
            </a:r>
            <a:r>
              <a:rPr lang="en-US" sz="2400" b="1" dirty="0" smtClean="0">
                <a:latin typeface="Tahoma" pitchFamily="34" charset="0"/>
              </a:rPr>
              <a:t> UC 47.9966 </a:t>
            </a:r>
            <a:r>
              <a:rPr lang="th-TH" sz="2400" b="1" dirty="0" smtClean="0">
                <a:latin typeface="Tahoma" pitchFamily="34" charset="0"/>
              </a:rPr>
              <a:t>ล้านคน</a:t>
            </a:r>
            <a:endParaRPr lang="th-TH" sz="2400" b="1" dirty="0"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ChangeArrowheads="1"/>
          </p:cNvSpPr>
          <p:nvPr/>
        </p:nvSpPr>
        <p:spPr bwMode="auto">
          <a:xfrm>
            <a:off x="571472" y="915399"/>
            <a:ext cx="8001056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32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จำนวน </a:t>
            </a:r>
            <a:r>
              <a:rPr lang="en-US" sz="32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deny </a:t>
            </a:r>
            <a:r>
              <a:rPr lang="th-TH" sz="32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กองทุน</a:t>
            </a:r>
            <a:r>
              <a:rPr lang="en-US" sz="32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HC </a:t>
            </a:r>
            <a:r>
              <a:rPr lang="th-TH" sz="32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แยกตามรหัสที่ </a:t>
            </a:r>
            <a:r>
              <a:rPr lang="en-US" sz="32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deny</a:t>
            </a:r>
            <a:r>
              <a:rPr lang="th-TH" sz="32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graphicFrame>
        <p:nvGraphicFramePr>
          <p:cNvPr id="63491" name="Object 3"/>
          <p:cNvGraphicFramePr>
            <a:graphicFrameLocks noChangeAspect="1"/>
          </p:cNvGraphicFramePr>
          <p:nvPr>
            <p:ph/>
          </p:nvPr>
        </p:nvGraphicFramePr>
        <p:xfrm>
          <a:off x="457200" y="1538310"/>
          <a:ext cx="8229600" cy="5105400"/>
        </p:xfrm>
        <a:graphic>
          <a:graphicData uri="http://schemas.openxmlformats.org/presentationml/2006/ole">
            <p:oleObj spid="_x0000_s712706" name="Chart" r:id="rId3" imgW="5572049" imgH="3190951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Group 2"/>
          <p:cNvGraphicFramePr>
            <a:graphicFrameLocks noGrp="1"/>
          </p:cNvGraphicFramePr>
          <p:nvPr>
            <p:ph/>
          </p:nvPr>
        </p:nvGraphicFramePr>
        <p:xfrm>
          <a:off x="422305" y="2143118"/>
          <a:ext cx="8435975" cy="4499420"/>
        </p:xfrm>
        <a:graphic>
          <a:graphicData uri="http://schemas.openxmlformats.org/drawingml/2006/table">
            <a:tbl>
              <a:tblPr/>
              <a:tblGrid>
                <a:gridCol w="1019175"/>
                <a:gridCol w="7416800"/>
              </a:tblGrid>
              <a:tr h="7811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H01 </a:t>
                      </a:r>
                      <a:endParaRPr kumimoji="0" lang="th-TH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เบิก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OPHC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/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IPHC 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แต่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ICD10/ICD-9-CM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ไม่สัมพันธ์กับรายการที่เบิก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endParaRPr kumimoji="0" lang="th-TH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9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I03 </a:t>
                      </a:r>
                      <a:endParaRPr kumimoji="0" lang="th-TH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เบิก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Instrument 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แต่ไม่มีการทำหัตถการ (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ICD 9CM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endParaRPr kumimoji="0" lang="th-TH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1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I04 </a:t>
                      </a:r>
                      <a:endParaRPr kumimoji="0" lang="th-TH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ICD 10/ICD-9-CM </a:t>
                      </a: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ไม่สัมพันธ์กับรายการ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Instrument  </a:t>
                      </a: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ที่ขอเบิก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endParaRPr kumimoji="0" lang="th-TH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92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I08</a:t>
                      </a:r>
                      <a:endParaRPr kumimoji="0" lang="th-TH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จ่ายข้อเข่าในระบบ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VMI </a:t>
                      </a: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แล้ว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58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I09</a:t>
                      </a:r>
                      <a:endParaRPr kumimoji="0" lang="th-TH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จ่ายสายสวนฯ (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STENT) </a:t>
                      </a: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ในระบบ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VMI</a:t>
                      </a:r>
                      <a:endParaRPr kumimoji="0" lang="th-TH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1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I05 </a:t>
                      </a:r>
                      <a:endParaRPr kumimoji="0" lang="th-TH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 จำนวน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Instrument 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ที่ขอเบิกไม่สัมพันธ์กับการให้บริการ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428596" y="1000108"/>
            <a:ext cx="8429684" cy="92869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th-TH" sz="36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     รหัส</a:t>
            </a:r>
            <a:r>
              <a:rPr lang="en-US" sz="3600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Deny </a:t>
            </a:r>
            <a:r>
              <a:rPr lang="th-TH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กรณีค่าใช้จ่ายสูง</a:t>
            </a:r>
            <a:endParaRPr lang="th-TH" sz="1800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/>
          </p:cNvSpPr>
          <p:nvPr/>
        </p:nvSpPr>
        <p:spPr bwMode="auto">
          <a:xfrm>
            <a:off x="142844" y="782405"/>
            <a:ext cx="8858312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            รายการ </a:t>
            </a:r>
            <a:r>
              <a:rPr lang="en-US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deny 10 </a:t>
            </a:r>
            <a:r>
              <a:rPr lang="th-TH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ลำดับแรก</a:t>
            </a:r>
            <a:r>
              <a:rPr lang="en-US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กรณีอุปกรณ์ฯ</a:t>
            </a:r>
            <a:r>
              <a:rPr lang="en-US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53</a:t>
            </a:r>
            <a:r>
              <a:rPr lang="th-TH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graphicFrame>
        <p:nvGraphicFramePr>
          <p:cNvPr id="150531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457200" y="2436813"/>
          <a:ext cx="4038600" cy="2852737"/>
        </p:xfrm>
        <a:graphic>
          <a:graphicData uri="http://schemas.openxmlformats.org/presentationml/2006/ole">
            <p:oleObj spid="_x0000_s713730" name="Chart" r:id="rId4" imgW="8210550" imgH="5800725" progId="MSGraph.Chart.8">
              <p:embed followColorScheme="full"/>
            </p:oleObj>
          </a:graphicData>
        </a:graphic>
      </p:graphicFrame>
      <p:graphicFrame>
        <p:nvGraphicFramePr>
          <p:cNvPr id="150600" name="Group 72"/>
          <p:cNvGraphicFramePr>
            <a:graphicFrameLocks noGrp="1"/>
          </p:cNvGraphicFramePr>
          <p:nvPr>
            <p:ph sz="quarter" idx="2"/>
          </p:nvPr>
        </p:nvGraphicFramePr>
        <p:xfrm>
          <a:off x="71406" y="1466871"/>
          <a:ext cx="8915400" cy="5305807"/>
        </p:xfrm>
        <a:graphic>
          <a:graphicData uri="http://schemas.openxmlformats.org/drawingml/2006/table">
            <a:tbl>
              <a:tblPr/>
              <a:tblGrid>
                <a:gridCol w="428628"/>
                <a:gridCol w="765399"/>
                <a:gridCol w="2966825"/>
                <a:gridCol w="774459"/>
                <a:gridCol w="636814"/>
                <a:gridCol w="3343275"/>
              </a:tblGrid>
              <a:tr h="533369"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ลำดับ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รายการ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Deny</a:t>
                      </a:r>
                      <a:endParaRPr kumimoji="0" lang="th-TH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(ครั้ง)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ร้อยละ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เงื่อนไขการตรวจสอบ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606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2103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น้ำมันซิลิโคนสำหรับกดจอประสาทตา (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Silicone oil</a:t>
                      </a: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888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8.33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ผ่าตัดจอประสาทตาและการผ่าตัดน้ำวุ้นตา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1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5101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สายให้อาหารผ่านรูจมูกสู่กระเพาะอาหาร (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Nasogastric tube</a:t>
                      </a: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 ระยะยาว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874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8.20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ลักษณะเป็นซิลิโคนใช้สำหรับผู้ป่วยที่กินอาหารทางปากไม่ได้ มีความจำเป็นต้องคาสายไว้นานเกิน ๑ เดือน หัตถการ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9607, 9701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5502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เครื่องมือเย็บลำไส้อัตโนมัติ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658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6.18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ใช้สำหรับตัดต่อลำไส้ตรง (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Rectum</a:t>
                      </a: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หัตถการเช่น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4861,4862,4863,4864 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7102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สารทดแทนกระดูกเพื่อการสร้างกระดูก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603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5.66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ทดแทนกระดูกที่ชำรุดเสียหายจากการบาดเจ็บหรือโรคของกระดูก หัตถการ เช่น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7800 - 7809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1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4701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สายสวนนำเข้าหลอดเลือด  (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Introducer sheath</a:t>
                      </a: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375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3.52</a:t>
                      </a:r>
                      <a:endParaRPr kumimoji="0" lang="th-TH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ทำหัตถการหัวใจและหลอดเลือด เช่น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angiography 8840-8849 , 8850</a:t>
                      </a:r>
                      <a:r>
                        <a:rPr kumimoji="0" lang="th-TH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–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8858</a:t>
                      </a:r>
                      <a:endParaRPr kumimoji="0" lang="th-TH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เพิ่มรักษามะเร็งตับ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457200" y="2436813"/>
          <a:ext cx="4038600" cy="2852737"/>
        </p:xfrm>
        <a:graphic>
          <a:graphicData uri="http://schemas.openxmlformats.org/presentationml/2006/ole">
            <p:oleObj spid="_x0000_s714754" name="Chart" r:id="rId4" imgW="8210550" imgH="5800725" progId="MSGraph.Chart.8">
              <p:embed followColorScheme="full"/>
            </p:oleObj>
          </a:graphicData>
        </a:graphic>
      </p:graphicFrame>
      <p:graphicFrame>
        <p:nvGraphicFramePr>
          <p:cNvPr id="152649" name="Group 73"/>
          <p:cNvGraphicFramePr>
            <a:graphicFrameLocks noGrp="1"/>
          </p:cNvGraphicFramePr>
          <p:nvPr>
            <p:ph sz="quarter" idx="2"/>
          </p:nvPr>
        </p:nvGraphicFramePr>
        <p:xfrm>
          <a:off x="142844" y="1588158"/>
          <a:ext cx="8915400" cy="5198428"/>
        </p:xfrm>
        <a:graphic>
          <a:graphicData uri="http://schemas.openxmlformats.org/drawingml/2006/table">
            <a:tbl>
              <a:tblPr/>
              <a:tblGrid>
                <a:gridCol w="507433"/>
                <a:gridCol w="686594"/>
                <a:gridCol w="2892198"/>
                <a:gridCol w="849086"/>
                <a:gridCol w="636814"/>
                <a:gridCol w="3343275"/>
              </a:tblGrid>
              <a:tr h="652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ลำดับ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รหัส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รายการ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Deny</a:t>
                      </a:r>
                      <a:endParaRPr kumimoji="0" lang="th-TH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(ครั้ง)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ร้อยละ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เงื่อนไขการตรวจสอบ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3003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หลอดคอช่วยการหายใจ (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Tracheostomy tube</a:t>
                      </a: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 ชนิดทำด้วยพลาสติก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362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3.40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ชนิดทำด้วยพลาสติก มีหัตถการเจาะคอ เช่น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311, 9723</a:t>
                      </a:r>
                      <a:endParaRPr kumimoji="0" lang="th-TH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6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7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4511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แผ่นปิดหน้าอกเพื่อรับหรือปล่อยไฟฟ้าในการกระตุ้นหัวใจ (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Disposable defibrillation electrode,disposable pac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334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3.13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ใช้ในการตรวจระบบไฟฟ้าภายในหัวใจ (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Cardiac electrophysiologic study</a:t>
                      </a: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 หรือใช้กระตุ้นหัวใจชั่วคราวโดยต่อกับ เครื่องกระตุ้นหัวใจภายนอกร่างกายในกรณีฉุกเฉิน หัตถการเช่น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3761=implantation of heart and circulatotry assist system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3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5201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ชุดยางรัดเส้นเลือดขอดในหลอดอาหาร  (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Esophageal variceal band ligator</a:t>
                      </a: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317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2.98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ผู้ป่วยที่มีเส้นเลือดขอดในหลอดอาหาร หรือกระเพาะอาหารที่อยู่ในภาวะเลือดออกเพื่อทำลายเส้นเลือดขอด ป้องกันเลือดออกซ้ำ โดยใช้การส่องกล้อง หัตถการ คือ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4233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9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7506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แคลเซี่ยมไฮดอกซี เอพาไตต์ขนาด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ลูกบาศก์เซนติเมตร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303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2.84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การปลูกกระดูกที่มีความต้องการจำเพา เช่น การปลูกกระดูกบริเวณใบหน้า หัถการ เช่น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7691 </a:t>
                      </a: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และรหัส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bone graft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10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7402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สารยึดกระดูก (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Bone cement</a:t>
                      </a: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 ชนิดมียาปฏิชีวนะผสม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278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2.61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ยึดตรึงข้อเทียมกับกระดูกในผู้ป่วยที่มีหรืออาจมีการติดเชื้อ และใช้ในผู้ป่วยเนื้องอกของกระดูก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2645" name="Rectangle 69"/>
          <p:cNvSpPr>
            <a:spLocks noChangeArrowheads="1"/>
          </p:cNvSpPr>
          <p:nvPr/>
        </p:nvSpPr>
        <p:spPr bwMode="auto">
          <a:xfrm>
            <a:off x="214282" y="857232"/>
            <a:ext cx="8715436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 รายการ </a:t>
            </a:r>
            <a:r>
              <a:rPr lang="en-US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deny 10 </a:t>
            </a:r>
            <a:r>
              <a:rPr lang="th-TH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ลำดับแรก</a:t>
            </a:r>
            <a:r>
              <a:rPr lang="en-US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กรณีอุปกรณ์ฯ</a:t>
            </a:r>
            <a:r>
              <a:rPr lang="en-US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53</a:t>
            </a:r>
            <a:r>
              <a:rPr lang="th-TH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214282" y="642918"/>
            <a:ext cx="8786842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   รายการ </a:t>
            </a:r>
            <a:r>
              <a:rPr lang="en-US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deny 10 </a:t>
            </a:r>
            <a:r>
              <a:rPr lang="th-TH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ลำดับแรก</a:t>
            </a:r>
            <a:r>
              <a:rPr lang="en-US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th-TH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กรณีอุปกรณ์ฯ</a:t>
            </a:r>
            <a:r>
              <a:rPr lang="en-US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53</a:t>
            </a:r>
            <a:r>
              <a:rPr lang="th-TH" sz="3600" dirty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graphicFrame>
        <p:nvGraphicFramePr>
          <p:cNvPr id="64515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457200" y="2436813"/>
          <a:ext cx="4038600" cy="2852737"/>
        </p:xfrm>
        <a:graphic>
          <a:graphicData uri="http://schemas.openxmlformats.org/presentationml/2006/ole">
            <p:oleObj spid="_x0000_s715778" name="Chart" r:id="rId3" imgW="8210550" imgH="5800725" progId="MSGraph.Chart.8">
              <p:embed followColorScheme="full"/>
            </p:oleObj>
          </a:graphicData>
        </a:graphic>
      </p:graphicFrame>
      <p:graphicFrame>
        <p:nvGraphicFramePr>
          <p:cNvPr id="64597" name="Group 85"/>
          <p:cNvGraphicFramePr>
            <a:graphicFrameLocks noGrp="1"/>
          </p:cNvGraphicFramePr>
          <p:nvPr>
            <p:ph sz="quarter" idx="2"/>
          </p:nvPr>
        </p:nvGraphicFramePr>
        <p:xfrm>
          <a:off x="142844" y="1319234"/>
          <a:ext cx="8839200" cy="5467352"/>
        </p:xfrm>
        <a:graphic>
          <a:graphicData uri="http://schemas.openxmlformats.org/drawingml/2006/table">
            <a:tbl>
              <a:tblPr/>
              <a:tblGrid>
                <a:gridCol w="785818"/>
                <a:gridCol w="785818"/>
                <a:gridCol w="5572164"/>
                <a:gridCol w="811480"/>
                <a:gridCol w="88392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ลำดับ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รหัส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รายการ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deny</a:t>
                      </a:r>
                      <a:endParaRPr kumimoji="0" lang="th-TH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ร้อยละ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2103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น้ำมันซิลิโคนสำหรับกดจอประสาทตา (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Silicone oil</a:t>
                      </a: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888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8.33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5101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สายให้อาหารผ่านรูจมูกสู่กระเพาะอาหาร (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Nasogastric tube</a:t>
                      </a: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 ระยะยาว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874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8.20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5502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เครื่องมือเย็บลำไส้อัตโนมัติ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658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6.18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7102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สารทดแทนกระดูกเพื่อการสร้างกระดูก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603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5.66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4701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สายสวนนำเข้าหลอดเลือด  (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Introducer sheath</a:t>
                      </a: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375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3.52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6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3003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หลอดคอช่วยการหายใจ (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Tracheostomy tube</a:t>
                      </a: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 ชนิดทำด้วยพลาสติก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362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3.40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7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4511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แผ่นปิดหน้าอกเพื่อรับหรือปล่อยไฟฟ้าในการกระตุ้นหัวใจ (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Disposable defibrillation electrode,disposable pac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334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3.13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8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5201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ชุดยางรัดเส้นเลือดขอดในหลอดอาหาร  (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Esophageal variceal band ligator</a:t>
                      </a: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317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2.98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9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7506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แคลเซี่ยมไฮดอกซี เอพาไตต์ขนาด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kumimoji="0" lang="th-TH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ลูกบาศก์เซนติเมตร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303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2.84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10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7402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สารยึดกระดูก (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Bone cement</a:t>
                      </a:r>
                      <a:r>
                        <a:rPr kumimoji="0" lang="th-TH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) ชนิดมียาปฏิชีวนะผสม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278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2.61</a:t>
                      </a:r>
                      <a:endParaRPr kumimoji="0" lang="th-TH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4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รวมทุกอุปกรณ์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10,654</a:t>
                      </a:r>
                      <a:endParaRPr kumimoji="0" lang="th-TH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100</a:t>
                      </a:r>
                      <a:endParaRPr kumimoji="0" lang="th-TH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solidFill>
            <a:srgbClr val="FFC000"/>
          </a:solidFill>
          <a:headEnd/>
          <a:tailEnd/>
        </a:ln>
      </a:spPr>
      <a:bodyPr wrap="square">
        <a:spAutoFit/>
      </a:bodyPr>
      <a:lstStyle>
        <a:defPPr marL="34925">
          <a:defRPr sz="3200" b="0" dirty="0" smtClean="0">
            <a:ln w="1905"/>
            <a:solidFill>
              <a:srgbClr val="0000CC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Tahoma" pitchFamily="34" charset="0"/>
            <a:cs typeface="Tahoma" pitchFamily="34" charset="0"/>
          </a:defRPr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3485</TotalTime>
  <Words>7578</Words>
  <Application>Microsoft Office PowerPoint</Application>
  <PresentationFormat>นำเสนอทางหน้าจอ (4:3)</PresentationFormat>
  <Paragraphs>1561</Paragraphs>
  <Slides>141</Slides>
  <Notes>12</Notes>
  <HiddenSlides>44</HiddenSlides>
  <MMClips>0</MMClips>
  <ScaleCrop>false</ScaleCrop>
  <HeadingPairs>
    <vt:vector size="6" baseType="variant">
      <vt:variant>
        <vt:lpstr>ชุดรูปแบบ</vt:lpstr>
      </vt:variant>
      <vt:variant>
        <vt:i4>1</vt:i4>
      </vt:variant>
      <vt:variant>
        <vt:lpstr>เซิร์ฟเวอร์ OLE ฝังตัว</vt:lpstr>
      </vt:variant>
      <vt:variant>
        <vt:i4>3</vt:i4>
      </vt:variant>
      <vt:variant>
        <vt:lpstr>ชื่อเรื่องภาพนิ่ง</vt:lpstr>
      </vt:variant>
      <vt:variant>
        <vt:i4>141</vt:i4>
      </vt:variant>
    </vt:vector>
  </HeadingPairs>
  <TitlesOfParts>
    <vt:vector size="145" baseType="lpstr">
      <vt:lpstr>Office Theme</vt:lpstr>
      <vt:lpstr>Bitmap Image</vt:lpstr>
      <vt:lpstr>แผนภูมิ</vt:lpstr>
      <vt:lpstr>Chart</vt:lpstr>
      <vt:lpstr>ภาพนิ่ง 1</vt:lpstr>
      <vt:lpstr>ภาพนิ่ง 2</vt:lpstr>
      <vt:lpstr>OUTLINER</vt:lpstr>
      <vt:lpstr>ภาพนิ่ง 4</vt:lpstr>
      <vt:lpstr>ภาพนิ่ง 5</vt:lpstr>
      <vt:lpstr>ภาพนิ่ง 6</vt:lpstr>
      <vt:lpstr>ภาพนิ่ง 7</vt:lpstr>
      <vt:lpstr>SUMMARY ASSESMENT 2553-2554</vt:lpstr>
      <vt:lpstr>ภาพนิ่ง 9</vt:lpstr>
      <vt:lpstr>จำนวนค่า adj.rw ที่เปลี่ยนแปลงปี 2549-2553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Select Case  in 2011</vt:lpstr>
      <vt:lpstr>Select Case  in 2011</vt:lpstr>
      <vt:lpstr>Select Case  in 2011</vt:lpstr>
      <vt:lpstr>Select Case  in 2011</vt:lpstr>
      <vt:lpstr>Select Case  in 2011</vt:lpstr>
      <vt:lpstr>เงื่อนไขการ Select Case  ปี 2554</vt:lpstr>
      <vt:lpstr> </vt:lpstr>
      <vt:lpstr>บันทึกข้อมูลการ           ให้บริการ                   อย่างมีคุณภาพ                      ในเวชระเบียนผู้ป่วย</vt:lpstr>
      <vt:lpstr>ภาพนิ่ง 35</vt:lpstr>
      <vt:lpstr>ภาพนิ่ง 36</vt:lpstr>
      <vt:lpstr>ภาพนิ่ง 37</vt:lpstr>
      <vt:lpstr>ภาพนิ่ง 38</vt:lpstr>
      <vt:lpstr>ภาพนิ่ง 39</vt:lpstr>
      <vt:lpstr>ความสำคัญของเวชระเบียน</vt:lpstr>
      <vt:lpstr>ภาพนิ่ง 41</vt:lpstr>
      <vt:lpstr>ทำอย่างไร… จึงจะมีทางการบันทึกที่ดี ?? มาตรฐาน… ต้องตรวจประเมินคุณภาพ ??</vt:lpstr>
      <vt:lpstr>ภาพนิ่ง 43</vt:lpstr>
      <vt:lpstr>ภาพนิ่ง 44</vt:lpstr>
      <vt:lpstr>Overall Scoring Enquiry Guide  II-5 ระบบเวชระเบียน   </vt:lpstr>
      <vt:lpstr>ภาพนิ่ง 46</vt:lpstr>
      <vt:lpstr>ภาพนิ่ง 47</vt:lpstr>
      <vt:lpstr>ภาพนิ่ง 48</vt:lpstr>
      <vt:lpstr>การให้รหัสโรคและรหัสหัตถการที่ถูกต้อง</vt:lpstr>
      <vt:lpstr>ภาพนิ่ง 50</vt:lpstr>
      <vt:lpstr>ข้อควรระวังในการสรุปโรค</vt:lpstr>
      <vt:lpstr>ภาพนิ่ง 52</vt:lpstr>
      <vt:lpstr>ภาพนิ่ง 53</vt:lpstr>
      <vt:lpstr>ข้อควรระวังในการสรุปโรค</vt:lpstr>
      <vt:lpstr>ภาพนิ่ง 55</vt:lpstr>
      <vt:lpstr>ภาพนิ่ง 56</vt:lpstr>
      <vt:lpstr>ภาพนิ่ง 57</vt:lpstr>
      <vt:lpstr>ภาพนิ่ง 58</vt:lpstr>
      <vt:lpstr>ประเด็น/ปัญหา ที่ตรวจพบบ่อยในการให้รหัสโรค</vt:lpstr>
      <vt:lpstr>Electrolyte imbalances</vt:lpstr>
      <vt:lpstr>ภาพนิ่ง 61</vt:lpstr>
      <vt:lpstr>ภาพนิ่ง 62</vt:lpstr>
      <vt:lpstr>ภาพนิ่ง 63</vt:lpstr>
      <vt:lpstr>ภาพนิ่ง 64</vt:lpstr>
      <vt:lpstr>ภาพนิ่ง 65</vt:lpstr>
      <vt:lpstr>ภาพนิ่ง 66</vt:lpstr>
      <vt:lpstr>ภาพนิ่ง 67</vt:lpstr>
      <vt:lpstr>ภาพนิ่ง 68</vt:lpstr>
      <vt:lpstr>ภาพนิ่ง 69</vt:lpstr>
      <vt:lpstr>ภาพนิ่ง 70</vt:lpstr>
      <vt:lpstr>ภาพนิ่ง 71</vt:lpstr>
      <vt:lpstr>ภาพนิ่ง 72</vt:lpstr>
      <vt:lpstr>ภาพนิ่ง 73</vt:lpstr>
      <vt:lpstr>Includes</vt:lpstr>
      <vt:lpstr>Excludes</vt:lpstr>
      <vt:lpstr>ภาพนิ่ง 76</vt:lpstr>
      <vt:lpstr>ภาพนิ่ง 77</vt:lpstr>
      <vt:lpstr>ภาพนิ่ง 78</vt:lpstr>
      <vt:lpstr>ภาพนิ่ง 79</vt:lpstr>
      <vt:lpstr>ภาพนิ่ง 80</vt:lpstr>
      <vt:lpstr>งบกองทุนหลักประกันสุขภาพแห่งชาติ</vt:lpstr>
      <vt:lpstr>งบอัตราเหมาจ่ายรายหัว</vt:lpstr>
      <vt:lpstr>ระบบการจ่าย</vt:lpstr>
      <vt:lpstr>ภาพนิ่ง 84</vt:lpstr>
      <vt:lpstr>รหัส Deny</vt:lpstr>
      <vt:lpstr>เปรียบเทียบการสัดส่วนการจ่ายระหว่างทันเวลาและล่าช้า</vt:lpstr>
      <vt:lpstr>ข้อมูลล่าช้าแยกตามจำนวนเดือนที่ล่าช้า</vt:lpstr>
      <vt:lpstr>ร้อยละการปฏิเสธการจ่าย</vt:lpstr>
      <vt:lpstr>การปฏิเสธการจ่าย 5 อันดับแรก</vt:lpstr>
      <vt:lpstr>ภาพนิ่ง 90</vt:lpstr>
      <vt:lpstr>ภาพนิ่ง 91</vt:lpstr>
      <vt:lpstr>ข้อมูลปฏิเสธการจ่ายจากกองทุน IPAE  5 อันดับแรก</vt:lpstr>
      <vt:lpstr>ความหมายรหัสการDeny</vt:lpstr>
      <vt:lpstr> </vt:lpstr>
      <vt:lpstr>ภาพนิ่ง 95</vt:lpstr>
      <vt:lpstr>ภาพนิ่ง 96</vt:lpstr>
      <vt:lpstr>ภาพนิ่ง 97</vt:lpstr>
      <vt:lpstr>ภาพนิ่ง 98</vt:lpstr>
      <vt:lpstr>ภาพนิ่ง 99</vt:lpstr>
      <vt:lpstr>ข้อมูลและสิ่งที่ควรระวังในการ Claim</vt:lpstr>
      <vt:lpstr>ข้อควรระวังในการนำส่งข้อมูล</vt:lpstr>
      <vt:lpstr>ข้อควรระวังในการนำส่งข้อมูล</vt:lpstr>
      <vt:lpstr>ภาพนิ่ง 103</vt:lpstr>
      <vt:lpstr>เงื่อนไขและอัตราการจ่าย STROKE</vt:lpstr>
      <vt:lpstr> เงื่อนไขและอัตราการจ่าย STEMI</vt:lpstr>
      <vt:lpstr>กรณีการขอรับค่าใช้จ่ายในโครงการข้อเข่าเทียม</vt:lpstr>
      <vt:lpstr>ภาพนิ่ง 107</vt:lpstr>
      <vt:lpstr>ข้อบ่งชี้ในการผ่าตัดเปลี่ยนข้อเข่าเทียม            สำหรับผู้ป่วยอายุ 60 ปี ขึ้นไป</vt:lpstr>
      <vt:lpstr> </vt:lpstr>
      <vt:lpstr> </vt:lpstr>
      <vt:lpstr>Contraindications</vt:lpstr>
      <vt:lpstr>ภาพนิ่ง 112</vt:lpstr>
      <vt:lpstr>หลักเกณฑ์การสรุปและให้รหัสโรค</vt:lpstr>
      <vt:lpstr>Total knee replacement</vt:lpstr>
      <vt:lpstr>วิธีการให้รหัสเพื่อผ่าตัดซ่อมแซมเปลี่ยนอุปกรณ์ข้อเข่าเทียมหลักเกณฑ์สำหรับแพทย์ </vt:lpstr>
      <vt:lpstr>ภาพนิ่ง 116</vt:lpstr>
      <vt:lpstr>ประกาศ  สปสช.   การให้บริการรักษาโรคนิ่วในทางเดินปัสสาวะ   แก่ผู้มีสิทธิในระบบหลักประกันสุขภาพถ้วนหน้า          ประกาศ  ณ        วันที่ 30 เมษายน 2553       </vt:lpstr>
      <vt:lpstr>ภาพนิ่ง 118</vt:lpstr>
      <vt:lpstr>ด้านการให้รหัส</vt:lpstr>
      <vt:lpstr>1.Calculus of Kidneys</vt:lpstr>
      <vt:lpstr>2.Calculus of Kidneys and Ureter</vt:lpstr>
      <vt:lpstr>3.Calculus of Ureter</vt:lpstr>
      <vt:lpstr>4.Calculus in Bladder</vt:lpstr>
      <vt:lpstr>ภาพนิ่ง 124</vt:lpstr>
      <vt:lpstr>ภาพนิ่ง 125</vt:lpstr>
      <vt:lpstr>สร้างระบบตรวจสอบคุณภาพเวชระเบียนและข้อมูลของหน่วยบริการ(Internal audit ) </vt:lpstr>
      <vt:lpstr>ข้อตกลงในการใช้เอกสารแนวทาง การตรวจสอบ หลักฐานในเวชระเบียนของ สำนักงานหลักประกันสุขภาพแห่งชาติ</vt:lpstr>
      <vt:lpstr>1. แนวทางการตรวจสอบหลักฐานในเวชระเบียนที่ราชวิทยาลัยให้ความเห็นร่วมกับคณะกรรมการตรวจสอบเวชระเบียนของ สปสช.      ให้ใช้เป็นเอกสารหลักในการตรวจสอบ</vt:lpstr>
      <vt:lpstr>ภาพนิ่ง 129</vt:lpstr>
      <vt:lpstr>ภาพนิ่ง 130</vt:lpstr>
      <vt:lpstr>กระบวนการ AUDIT  ตรวจรวมศูนย์ ของ สปสช.</vt:lpstr>
      <vt:lpstr>ตัวอย่างเงื่อนไขที่ใช้ตรวจสอบเวชระเบียน</vt:lpstr>
      <vt:lpstr>ภาพนิ่ง 133</vt:lpstr>
      <vt:lpstr>ข้อ ๖ ถ้าสํานักงานตรวจสอบพบในภายหลังว่า การเรียกเก็บค่าใช้จ่ายไม่ครบถ้วน ไม่ถูกต้อง หรือผิดพลาดคลาดเคลื่อน จะด้วยเหตุอันใดก็ตาม  สํานักงานอาจจ่ายเงินเพิ่มหรือเรียก เงินคืนก็ได้ ดังนี้</vt:lpstr>
      <vt:lpstr>ภาพนิ่ง 135</vt:lpstr>
      <vt:lpstr>ภาพนิ่ง 136</vt:lpstr>
      <vt:lpstr>Q &amp; A</vt:lpstr>
      <vt:lpstr>ภาพนิ่ง 138</vt:lpstr>
      <vt:lpstr>ภาพนิ่ง 139</vt:lpstr>
      <vt:lpstr>หลีกเลี่ยงการวินิจฉัยกำกวม</vt:lpstr>
      <vt:lpstr>ภาพนิ่ง 141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Fujitsu</dc:creator>
  <cp:lastModifiedBy>ui</cp:lastModifiedBy>
  <cp:revision>566</cp:revision>
  <dcterms:created xsi:type="dcterms:W3CDTF">2010-04-15T03:29:52Z</dcterms:created>
  <dcterms:modified xsi:type="dcterms:W3CDTF">2011-09-16T02:34:32Z</dcterms:modified>
</cp:coreProperties>
</file>